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0" r:id="rId6"/>
    <p:sldId id="278" r:id="rId7"/>
    <p:sldId id="311" r:id="rId8"/>
    <p:sldId id="284" r:id="rId9"/>
    <p:sldId id="313" r:id="rId10"/>
    <p:sldId id="314" r:id="rId11"/>
    <p:sldId id="288" r:id="rId12"/>
    <p:sldId id="309" r:id="rId13"/>
    <p:sldId id="289" r:id="rId14"/>
    <p:sldId id="304"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F54336"/>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497"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5" d="100"/>
          <a:sy n="95" d="100"/>
        </p:scale>
        <p:origin x="2760" y="7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3EBC56-A917-413B-8F4A-6885F5864B3E}"/>
              </a:ext>
            </a:extLst>
          </p:cNvPr>
          <p:cNvSpPr/>
          <p:nvPr/>
        </p:nvSpPr>
        <p:spPr>
          <a:xfrm>
            <a:off x="206406" y="488458"/>
            <a:ext cx="7212466" cy="415506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4" name="Slide Image Placeholder 3"/>
          <p:cNvSpPr>
            <a:spLocks noGrp="1" noRot="1" noChangeAspect="1"/>
          </p:cNvSpPr>
          <p:nvPr>
            <p:ph type="sldImg" idx="2"/>
          </p:nvPr>
        </p:nvSpPr>
        <p:spPr>
          <a:xfrm>
            <a:off x="149225" y="493713"/>
            <a:ext cx="7351713" cy="4135437"/>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86392"/>
            <a:ext cx="7214687" cy="2137066"/>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73F8D43F-16A9-4DA5-84D4-D943E955E7A2}"/>
              </a:ext>
            </a:extLst>
          </p:cNvPr>
          <p:cNvSpPr/>
          <p:nvPr/>
        </p:nvSpPr>
        <p:spPr>
          <a:xfrm>
            <a:off x="0" y="2"/>
            <a:ext cx="9598978"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B3FD3541-AE3C-44D5-AF6B-427293113886}"/>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is Data Quality Ensured in DHIS2? </a:t>
            </a:r>
          </a:p>
        </p:txBody>
      </p:sp>
      <p:sp>
        <p:nvSpPr>
          <p:cNvPr id="11" name="Rectangle 10">
            <a:extLst>
              <a:ext uri="{FF2B5EF4-FFF2-40B4-BE49-F238E27FC236}">
                <a16:creationId xmlns:a16="http://schemas.microsoft.com/office/drawing/2014/main" id="{2CDFB1FC-E270-4031-B655-F507251531B8}"/>
              </a:ext>
            </a:extLst>
          </p:cNvPr>
          <p:cNvSpPr/>
          <p:nvPr/>
        </p:nvSpPr>
        <p:spPr>
          <a:xfrm>
            <a:off x="0" y="4723161"/>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383BF4B9-2BA5-47DA-88E5-8718D1DF33FC}"/>
              </a:ext>
            </a:extLst>
          </p:cNvPr>
          <p:cNvSpPr/>
          <p:nvPr/>
        </p:nvSpPr>
        <p:spPr>
          <a:xfrm>
            <a:off x="7421093" y="782913"/>
            <a:ext cx="2180107" cy="424412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13" name="Rectangle 12">
            <a:extLst>
              <a:ext uri="{FF2B5EF4-FFF2-40B4-BE49-F238E27FC236}">
                <a16:creationId xmlns:a16="http://schemas.microsoft.com/office/drawing/2014/main" id="{2CF9F437-3FF4-417A-B46A-BCD754712934}"/>
              </a:ext>
            </a:extLst>
          </p:cNvPr>
          <p:cNvSpPr/>
          <p:nvPr/>
        </p:nvSpPr>
        <p:spPr>
          <a:xfrm>
            <a:off x="7421093" y="479039"/>
            <a:ext cx="2177885"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4" name="Straight Connector 13">
            <a:extLst>
              <a:ext uri="{FF2B5EF4-FFF2-40B4-BE49-F238E27FC236}">
                <a16:creationId xmlns:a16="http://schemas.microsoft.com/office/drawing/2014/main" id="{F3BC7727-C7B0-4F57-AD1B-4FE7CA68380F}"/>
              </a:ext>
            </a:extLst>
          </p:cNvPr>
          <p:cNvCxnSpPr>
            <a:cxnSpLocks/>
          </p:cNvCxnSpPr>
          <p:nvPr/>
        </p:nvCxnSpPr>
        <p:spPr>
          <a:xfrm>
            <a:off x="7613232" y="1144038"/>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2A01CD-E1C0-42D5-8EAE-906034429698}"/>
              </a:ext>
            </a:extLst>
          </p:cNvPr>
          <p:cNvCxnSpPr>
            <a:cxnSpLocks/>
          </p:cNvCxnSpPr>
          <p:nvPr/>
        </p:nvCxnSpPr>
        <p:spPr>
          <a:xfrm>
            <a:off x="7613232" y="1497385"/>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BA1B77-A8D5-4668-967F-8A3E87DC1CFD}"/>
              </a:ext>
            </a:extLst>
          </p:cNvPr>
          <p:cNvCxnSpPr>
            <a:cxnSpLocks/>
          </p:cNvCxnSpPr>
          <p:nvPr/>
        </p:nvCxnSpPr>
        <p:spPr>
          <a:xfrm>
            <a:off x="7613232" y="1850730"/>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0825D3-87BB-4FD1-AF4D-C0E5B512B7A1}"/>
              </a:ext>
            </a:extLst>
          </p:cNvPr>
          <p:cNvCxnSpPr>
            <a:cxnSpLocks/>
          </p:cNvCxnSpPr>
          <p:nvPr/>
        </p:nvCxnSpPr>
        <p:spPr>
          <a:xfrm>
            <a:off x="7613232" y="2204076"/>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ACB0DB9-EEFD-41F2-880D-86FFD2C3A8C9}"/>
              </a:ext>
            </a:extLst>
          </p:cNvPr>
          <p:cNvCxnSpPr>
            <a:cxnSpLocks/>
          </p:cNvCxnSpPr>
          <p:nvPr/>
        </p:nvCxnSpPr>
        <p:spPr>
          <a:xfrm>
            <a:off x="7613232" y="2557422"/>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20934B-E581-4392-8CBB-4C56C4247159}"/>
              </a:ext>
            </a:extLst>
          </p:cNvPr>
          <p:cNvCxnSpPr>
            <a:cxnSpLocks/>
          </p:cNvCxnSpPr>
          <p:nvPr/>
        </p:nvCxnSpPr>
        <p:spPr>
          <a:xfrm>
            <a:off x="7613232" y="2910768"/>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83EB77-3775-417E-843B-0087F982CBF5}"/>
              </a:ext>
            </a:extLst>
          </p:cNvPr>
          <p:cNvCxnSpPr>
            <a:cxnSpLocks/>
          </p:cNvCxnSpPr>
          <p:nvPr/>
        </p:nvCxnSpPr>
        <p:spPr>
          <a:xfrm>
            <a:off x="7613232" y="3264114"/>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A1B1D5-7BFB-41F8-9B3B-34241CFB4F51}"/>
              </a:ext>
            </a:extLst>
          </p:cNvPr>
          <p:cNvCxnSpPr>
            <a:cxnSpLocks/>
          </p:cNvCxnSpPr>
          <p:nvPr/>
        </p:nvCxnSpPr>
        <p:spPr>
          <a:xfrm>
            <a:off x="7613232" y="3617460"/>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020797-BDB4-4D5C-A6A4-0D31E49876E4}"/>
              </a:ext>
            </a:extLst>
          </p:cNvPr>
          <p:cNvCxnSpPr>
            <a:cxnSpLocks/>
          </p:cNvCxnSpPr>
          <p:nvPr/>
        </p:nvCxnSpPr>
        <p:spPr>
          <a:xfrm>
            <a:off x="7613232" y="3970806"/>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B2B2A6-6FA3-47E7-B9F8-A7A8B140CCB3}"/>
              </a:ext>
            </a:extLst>
          </p:cNvPr>
          <p:cNvCxnSpPr>
            <a:cxnSpLocks/>
          </p:cNvCxnSpPr>
          <p:nvPr/>
        </p:nvCxnSpPr>
        <p:spPr>
          <a:xfrm>
            <a:off x="7613232" y="4324151"/>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CC774-5D11-4E23-91EF-CD843F441C07}"/>
              </a:ext>
            </a:extLst>
          </p:cNvPr>
          <p:cNvCxnSpPr>
            <a:cxnSpLocks/>
          </p:cNvCxnSpPr>
          <p:nvPr/>
        </p:nvCxnSpPr>
        <p:spPr>
          <a:xfrm>
            <a:off x="7613232" y="4677498"/>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39A965-34F0-41EC-B8DC-6678F032EF23}"/>
              </a:ext>
            </a:extLst>
          </p:cNvPr>
          <p:cNvCxnSpPr>
            <a:cxnSpLocks/>
          </p:cNvCxnSpPr>
          <p:nvPr/>
        </p:nvCxnSpPr>
        <p:spPr>
          <a:xfrm>
            <a:off x="7613232" y="5030844"/>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618F63-19E2-4E52-AC77-281A60F5D52D}"/>
              </a:ext>
            </a:extLst>
          </p:cNvPr>
          <p:cNvCxnSpPr>
            <a:cxnSpLocks/>
          </p:cNvCxnSpPr>
          <p:nvPr/>
        </p:nvCxnSpPr>
        <p:spPr>
          <a:xfrm>
            <a:off x="7613232" y="5384190"/>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7E68E8A-D700-4060-B977-91F86D0974F9}"/>
              </a:ext>
            </a:extLst>
          </p:cNvPr>
          <p:cNvCxnSpPr>
            <a:cxnSpLocks/>
          </p:cNvCxnSpPr>
          <p:nvPr/>
        </p:nvCxnSpPr>
        <p:spPr>
          <a:xfrm>
            <a:off x="7613232" y="5737536"/>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9696FB-3849-4C1E-B585-10A2737C0F8E}"/>
              </a:ext>
            </a:extLst>
          </p:cNvPr>
          <p:cNvCxnSpPr>
            <a:cxnSpLocks/>
          </p:cNvCxnSpPr>
          <p:nvPr/>
        </p:nvCxnSpPr>
        <p:spPr>
          <a:xfrm>
            <a:off x="7613232" y="6090882"/>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61E379A-ADA7-486D-8CC7-344EB0606581}"/>
              </a:ext>
            </a:extLst>
          </p:cNvPr>
          <p:cNvCxnSpPr>
            <a:cxnSpLocks/>
          </p:cNvCxnSpPr>
          <p:nvPr/>
        </p:nvCxnSpPr>
        <p:spPr>
          <a:xfrm>
            <a:off x="7613232" y="6444228"/>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9B00751-B68C-421E-96A2-FEBF5A89E598}"/>
              </a:ext>
            </a:extLst>
          </p:cNvPr>
          <p:cNvCxnSpPr>
            <a:cxnSpLocks/>
          </p:cNvCxnSpPr>
          <p:nvPr/>
        </p:nvCxnSpPr>
        <p:spPr>
          <a:xfrm>
            <a:off x="7613232" y="6797575"/>
            <a:ext cx="18242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DEE319CA-DE6B-4BC8-8536-B9FA66F657EB}"/>
              </a:ext>
            </a:extLst>
          </p:cNvPr>
          <p:cNvSpPr>
            <a:spLocks noGrp="1"/>
          </p:cNvSpPr>
          <p:nvPr>
            <p:ph type="sldNum" sz="quarter" idx="5"/>
          </p:nvPr>
        </p:nvSpPr>
        <p:spPr>
          <a:xfrm>
            <a:off x="8996842" y="8105"/>
            <a:ext cx="587714" cy="284881"/>
          </a:xfrm>
          <a:prstGeom prst="rect">
            <a:avLst/>
          </a:prstGeom>
        </p:spPr>
        <p:txBody>
          <a:bodyPr vert="horz" lIns="96661" tIns="48331" rIns="96661" bIns="48331" rtlCol="0" anchor="b"/>
          <a:lstStyle>
            <a:lvl1pPr algn="ctr">
              <a:defRPr sz="1300">
                <a:latin typeface="+mj-lt"/>
              </a:defRPr>
            </a:lvl1pPr>
          </a:lstStyle>
          <a:p>
            <a:fld id="{504B1618-6DEA-466F-A3A8-E2B8AFBC238B}" type="slidenum">
              <a:rPr lang="es-ES" smtClean="0"/>
              <a:pPr/>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90538"/>
            <a:ext cx="7326312" cy="4122737"/>
          </a:xfrm>
        </p:spPr>
      </p:sp>
      <p:sp>
        <p:nvSpPr>
          <p:cNvPr id="3" name="Notes Placeholder 2"/>
          <p:cNvSpPr>
            <a:spLocks noGrp="1"/>
          </p:cNvSpPr>
          <p:nvPr>
            <p:ph type="body" idx="1"/>
          </p:nvPr>
        </p:nvSpPr>
        <p:spPr/>
        <p:txBody>
          <a:bodyPr/>
          <a:lstStyle/>
          <a:p>
            <a:endParaRPr lang="es-ES"/>
          </a:p>
        </p:txBody>
      </p:sp>
      <p:sp>
        <p:nvSpPr>
          <p:cNvPr id="5" name="Slide Number Placeholder 3">
            <a:extLst>
              <a:ext uri="{FF2B5EF4-FFF2-40B4-BE49-F238E27FC236}">
                <a16:creationId xmlns:a16="http://schemas.microsoft.com/office/drawing/2014/main" id="{6188646F-A046-4766-8F7D-A13AF4FF130A}"/>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s-ES">
                <a:solidFill>
                  <a:srgbClr val="000000"/>
                </a:solidFill>
              </a:rPr>
              <a:t>This is an example of the report obtained after running a follow-up analysis in DHIS2.</a:t>
            </a:r>
          </a:p>
        </p:txBody>
      </p:sp>
      <p:sp>
        <p:nvSpPr>
          <p:cNvPr id="5" name="Slide Number Placeholder 3">
            <a:extLst>
              <a:ext uri="{FF2B5EF4-FFF2-40B4-BE49-F238E27FC236}">
                <a16:creationId xmlns:a16="http://schemas.microsoft.com/office/drawing/2014/main" id="{01340F57-7224-4B98-B71D-5135B5ABD9EC}"/>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10</a:t>
            </a:fld>
            <a:endParaRPr lang="es-ES"/>
          </a:p>
        </p:txBody>
      </p:sp>
    </p:spTree>
    <p:extLst>
      <p:ext uri="{BB962C8B-B14F-4D97-AF65-F5344CB8AC3E}">
        <p14:creationId xmlns:p14="http://schemas.microsoft.com/office/powerpoint/2010/main" val="217734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50006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In coordination with WHO, a Data Quality tool for DHIS2 has also been created. This app generates findings on data quality following WHO’s Data Quality Review Framework.</a:t>
            </a:r>
          </a:p>
          <a:p>
            <a:endParaRPr lang="en-US">
              <a:solidFill>
                <a:srgbClr val="000000"/>
              </a:solidFill>
              <a:sym typeface=""/>
            </a:endParaRPr>
          </a:p>
        </p:txBody>
      </p:sp>
      <p:sp>
        <p:nvSpPr>
          <p:cNvPr id="5" name="Slide Number Placeholder 3">
            <a:extLst>
              <a:ext uri="{FF2B5EF4-FFF2-40B4-BE49-F238E27FC236}">
                <a16:creationId xmlns:a16="http://schemas.microsoft.com/office/drawing/2014/main" id="{8A4877B4-C198-436C-90F4-92A3600B0A05}"/>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11</a:t>
            </a:fld>
            <a:endParaRPr lang="es-ES"/>
          </a:p>
        </p:txBody>
      </p:sp>
    </p:spTree>
    <p:extLst>
      <p:ext uri="{BB962C8B-B14F-4D97-AF65-F5344CB8AC3E}">
        <p14:creationId xmlns:p14="http://schemas.microsoft.com/office/powerpoint/2010/main" val="109147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90538"/>
            <a:ext cx="7326312" cy="4122737"/>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This includes completeness, that is, if all the expected data are recorded; </a:t>
            </a:r>
          </a:p>
          <a:p>
            <a:r>
              <a:rPr lang="en-US">
                <a:solidFill>
                  <a:srgbClr val="000000"/>
                </a:solidFill>
              </a:rPr>
              <a:t>timeliness, or if the data was received on time, </a:t>
            </a:r>
          </a:p>
          <a:p>
            <a:r>
              <a:rPr lang="en-US">
                <a:solidFill>
                  <a:srgbClr val="000000"/>
                </a:solidFill>
              </a:rPr>
              <a:t>internal consistency, which compares internally submitted data with one another, </a:t>
            </a:r>
          </a:p>
          <a:p>
            <a:r>
              <a:rPr lang="en-US">
                <a:solidFill>
                  <a:srgbClr val="000000"/>
                </a:solidFill>
              </a:rPr>
              <a:t>and external consistency, which compares the data with other sources such as surveys</a:t>
            </a:r>
          </a:p>
          <a:p>
            <a:endParaRPr lang="en-US">
              <a:solidFill>
                <a:srgbClr val="000000"/>
              </a:solidFill>
            </a:endParaRPr>
          </a:p>
        </p:txBody>
      </p:sp>
      <p:sp>
        <p:nvSpPr>
          <p:cNvPr id="5" name="Slide Number Placeholder 3">
            <a:extLst>
              <a:ext uri="{FF2B5EF4-FFF2-40B4-BE49-F238E27FC236}">
                <a16:creationId xmlns:a16="http://schemas.microsoft.com/office/drawing/2014/main" id="{82389B9F-E017-4A6A-9E3E-DDEF7FAE81F4}"/>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12</a:t>
            </a:fld>
            <a:endParaRPr lang="es-ES"/>
          </a:p>
        </p:txBody>
      </p:sp>
    </p:spTree>
    <p:extLst>
      <p:ext uri="{BB962C8B-B14F-4D97-AF65-F5344CB8AC3E}">
        <p14:creationId xmlns:p14="http://schemas.microsoft.com/office/powerpoint/2010/main" val="68290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As an example, we can review internal consistency. The WHO Data Quality tool allows us to identify outliers within our data. We can see an example of this in District C-1, where the number of Measles vaccines given in January 2020 is much higher in comparison to the other values reported within the same district in the same year.</a:t>
            </a:r>
          </a:p>
          <a:p>
            <a:endParaRPr lang="es-ES">
              <a:solidFill>
                <a:srgbClr val="000000"/>
              </a:solidFill>
            </a:endParaRPr>
          </a:p>
        </p:txBody>
      </p:sp>
      <p:sp>
        <p:nvSpPr>
          <p:cNvPr id="5" name="Slide Number Placeholder 3">
            <a:extLst>
              <a:ext uri="{FF2B5EF4-FFF2-40B4-BE49-F238E27FC236}">
                <a16:creationId xmlns:a16="http://schemas.microsoft.com/office/drawing/2014/main" id="{D8B71F00-3C08-4389-9926-D80C5AC614A1}"/>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13</a:t>
            </a:fld>
            <a:endParaRPr lang="es-ES"/>
          </a:p>
        </p:txBody>
      </p:sp>
      <p:sp>
        <p:nvSpPr>
          <p:cNvPr id="6" name="TextBox 5">
            <a:extLst>
              <a:ext uri="{FF2B5EF4-FFF2-40B4-BE49-F238E27FC236}">
                <a16:creationId xmlns:a16="http://schemas.microsoft.com/office/drawing/2014/main" id="{697F83E4-36DE-408C-B53C-0A5F0203687D}"/>
              </a:ext>
            </a:extLst>
          </p:cNvPr>
          <p:cNvSpPr txBox="1"/>
          <p:nvPr/>
        </p:nvSpPr>
        <p:spPr>
          <a:xfrm>
            <a:off x="2471596" y="2153518"/>
            <a:ext cx="2623694"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72022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50006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This helps us easily visualize what data need to be double-checked before running any analysis.</a:t>
            </a:r>
            <a:endParaRPr lang="es-ES">
              <a:solidFill>
                <a:srgbClr val="000000"/>
              </a:solidFill>
              <a:sym typeface=""/>
            </a:endParaRPr>
          </a:p>
        </p:txBody>
      </p:sp>
      <p:sp>
        <p:nvSpPr>
          <p:cNvPr id="5" name="Slide Number Placeholder 3">
            <a:extLst>
              <a:ext uri="{FF2B5EF4-FFF2-40B4-BE49-F238E27FC236}">
                <a16:creationId xmlns:a16="http://schemas.microsoft.com/office/drawing/2014/main" id="{127E0F0D-53AA-47D0-85FE-D19293268E8F}"/>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14</a:t>
            </a:fld>
            <a:endParaRPr lang="es-ES"/>
          </a:p>
        </p:txBody>
      </p:sp>
    </p:spTree>
    <p:extLst>
      <p:ext uri="{BB962C8B-B14F-4D97-AF65-F5344CB8AC3E}">
        <p14:creationId xmlns:p14="http://schemas.microsoft.com/office/powerpoint/2010/main" val="3502780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In summary, in DHIS2 there are several tools that help us to check the quality of the data entered, such as +validation rules, outlier analysis, and follow-up analysis.</a:t>
            </a:r>
          </a:p>
          <a:p>
            <a:r>
              <a:rPr lang="en-US">
                <a:solidFill>
                  <a:srgbClr val="000000"/>
                </a:solidFill>
                <a:sym typeface=""/>
              </a:rPr>
              <a:t>DHIS2 and WHO  have also collaborated to create a Data Quality tool that runs checks to validate completeness, timeliness, internal consistency, and external consistency.</a:t>
            </a:r>
          </a:p>
        </p:txBody>
      </p:sp>
      <p:sp>
        <p:nvSpPr>
          <p:cNvPr id="4" name="Slide Number Placeholder 3"/>
          <p:cNvSpPr>
            <a:spLocks noGrp="1"/>
          </p:cNvSpPr>
          <p:nvPr>
            <p:ph type="sldNum" sz="quarter" idx="5"/>
          </p:nvPr>
        </p:nvSpPr>
        <p:spPr>
          <a:xfrm>
            <a:off x="8976017" y="0"/>
            <a:ext cx="625184" cy="318682"/>
          </a:xfrm>
          <a:prstGeom prst="rect">
            <a:avLst/>
          </a:prstGeom>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
        <p:nvSpPr>
          <p:cNvPr id="5" name="Slide Number Placeholder 3">
            <a:extLst>
              <a:ext uri="{FF2B5EF4-FFF2-40B4-BE49-F238E27FC236}">
                <a16:creationId xmlns:a16="http://schemas.microsoft.com/office/drawing/2014/main" id="{3DCC0727-2AA3-4059-9E69-57DC5A304E2B}"/>
              </a:ext>
            </a:extLst>
          </p:cNvPr>
          <p:cNvSpPr txBox="1">
            <a:spLocks/>
          </p:cNvSpPr>
          <p:nvPr/>
        </p:nvSpPr>
        <p:spPr>
          <a:xfrm>
            <a:off x="8976017" y="0"/>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b="0" i="0" u="none" strike="noStrike">
                <a:solidFill>
                  <a:srgbClr val="000000"/>
                </a:solidFill>
                <a:effectLst/>
                <a:latin typeface="Lato" panose="020F0502020204030203" pitchFamily="34" charset="0"/>
              </a:rPr>
              <a:t>Once we have our data entered into the platform, how can we check the data’s accuracy and reliability?</a:t>
            </a:r>
            <a:endParaRPr lang="es-ES">
              <a:solidFill>
                <a:srgbClr val="000000"/>
              </a:solidFill>
              <a:sym typeface=""/>
            </a:endParaRPr>
          </a:p>
        </p:txBody>
      </p:sp>
      <p:sp>
        <p:nvSpPr>
          <p:cNvPr id="5" name="Slide Number Placeholder 3">
            <a:extLst>
              <a:ext uri="{FF2B5EF4-FFF2-40B4-BE49-F238E27FC236}">
                <a16:creationId xmlns:a16="http://schemas.microsoft.com/office/drawing/2014/main" id="{DE3D56D6-23B9-447B-8E43-BB4EBBD9338B}"/>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50006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In this video, we will explore several tools in the DHIS2 data quality app that will help us to review and improve the quality of our data</a:t>
            </a:r>
          </a:p>
        </p:txBody>
      </p:sp>
      <p:sp>
        <p:nvSpPr>
          <p:cNvPr id="5" name="Slide Number Placeholder 3">
            <a:extLst>
              <a:ext uri="{FF2B5EF4-FFF2-40B4-BE49-F238E27FC236}">
                <a16:creationId xmlns:a16="http://schemas.microsoft.com/office/drawing/2014/main" id="{710F8930-2C76-43D3-8B68-19E11C92A93C}"/>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3</a:t>
            </a:fld>
            <a:endParaRPr lang="es-ES"/>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1763" y="501650"/>
            <a:ext cx="7324725" cy="41211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First, in the Data Quality app, you can run a Validation rule analysis, which tests validation rules against the data registered in the system.</a:t>
            </a:r>
            <a:endParaRPr lang="es-ES">
              <a:solidFill>
                <a:srgbClr val="000000"/>
              </a:solidFill>
              <a:sym typeface=""/>
            </a:endParaRPr>
          </a:p>
        </p:txBody>
      </p:sp>
      <p:sp>
        <p:nvSpPr>
          <p:cNvPr id="5" name="Slide Number Placeholder 3">
            <a:extLst>
              <a:ext uri="{FF2B5EF4-FFF2-40B4-BE49-F238E27FC236}">
                <a16:creationId xmlns:a16="http://schemas.microsoft.com/office/drawing/2014/main" id="{DB88BD77-A9E2-4228-8AF0-56101DC25557}"/>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4</a:t>
            </a:fld>
            <a:endParaRPr lang="es-ES"/>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a:solidFill>
                  <a:srgbClr val="393D4D"/>
                </a:solidFill>
                <a:sym typeface=""/>
              </a:rPr>
              <a:t>After running the check, you will get a report with a list of data that need to be checked. </a:t>
            </a:r>
          </a:p>
          <a:p>
            <a:r>
              <a:rPr lang="en-US">
                <a:solidFill>
                  <a:srgbClr val="393D4D"/>
                </a:solidFill>
                <a:sym typeface=""/>
              </a:rPr>
              <a:t>For example, if we look at the +first row, our validation rule says that +ventilators occupied should be less than or equal to the total number of ventilators.+ But the value registered for ventilators occuppied is+ 71, while the value of number of available is +20.  We can follow +up with this location to determine the specific source of the error.</a:t>
            </a:r>
          </a:p>
          <a:p>
            <a:r>
              <a:rPr lang="en-US">
                <a:solidFill>
                  <a:srgbClr val="393D4D"/>
                </a:solidFill>
                <a:sym typeface=""/>
              </a:rPr>
              <a:t>Note that you can also run the validation rule analysis during the data entry process.</a:t>
            </a:r>
          </a:p>
        </p:txBody>
      </p:sp>
      <p:sp>
        <p:nvSpPr>
          <p:cNvPr id="5" name="Slide Number Placeholder 3">
            <a:extLst>
              <a:ext uri="{FF2B5EF4-FFF2-40B4-BE49-F238E27FC236}">
                <a16:creationId xmlns:a16="http://schemas.microsoft.com/office/drawing/2014/main" id="{0E32039C-5CEF-4DB1-8A5A-421E994285A3}"/>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5</a:t>
            </a:fld>
            <a:endParaRPr lang="es-ES"/>
          </a:p>
        </p:txBody>
      </p:sp>
    </p:spTree>
    <p:extLst>
      <p:ext uri="{BB962C8B-B14F-4D97-AF65-F5344CB8AC3E}">
        <p14:creationId xmlns:p14="http://schemas.microsoft.com/office/powerpoint/2010/main" val="153874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90538"/>
            <a:ext cx="7326312" cy="4122737"/>
          </a:xfrm>
        </p:spPr>
      </p:sp>
      <p:sp>
        <p:nvSpPr>
          <p:cNvPr id="3" name="Notes Placeholder 2"/>
          <p:cNvSpPr>
            <a:spLocks noGrp="1"/>
          </p:cNvSpPr>
          <p:nvPr>
            <p:ph type="body" idx="1"/>
          </p:nvPr>
        </p:nvSpPr>
        <p:spPr/>
        <p:txBody>
          <a:bodyPr/>
          <a:lstStyle/>
          <a:p>
            <a:pPr defTabSz="966612">
              <a:defRPr/>
            </a:pPr>
            <a:r>
              <a:rPr lang="en-US">
                <a:solidFill>
                  <a:srgbClr val="393D4D"/>
                </a:solidFill>
                <a:effectLst/>
                <a:sym typeface=""/>
              </a:rPr>
              <a:t>The out+lier analysis is another tool we can use to check data quality. </a:t>
            </a:r>
          </a:p>
          <a:p>
            <a:pPr defTabSz="966612">
              <a:defRPr/>
            </a:pPr>
            <a:r>
              <a:rPr lang="en-US">
                <a:solidFill>
                  <a:srgbClr val="393D4D"/>
                </a:solidFill>
                <a:effectLst/>
                <a:sym typeface=""/>
              </a:rPr>
              <a:t>It can identify values that are potential outliers when compared to the standard normal distribution of the data under review, or it can check the data against a pre-defined minimum and maximum value range. If the data fall outside that range, it will be identified as a potential outlier.</a:t>
            </a:r>
            <a:endParaRPr lang="es-ES">
              <a:solidFill>
                <a:srgbClr val="393D4D"/>
              </a:solidFill>
              <a:sym typeface=""/>
            </a:endParaRPr>
          </a:p>
        </p:txBody>
      </p:sp>
      <p:sp>
        <p:nvSpPr>
          <p:cNvPr id="5" name="Slide Number Placeholder 3">
            <a:extLst>
              <a:ext uri="{FF2B5EF4-FFF2-40B4-BE49-F238E27FC236}">
                <a16:creationId xmlns:a16="http://schemas.microsoft.com/office/drawing/2014/main" id="{52DF0FDA-C983-4AD3-8289-2B7742124846}"/>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6</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 y="488950"/>
            <a:ext cx="7337425" cy="4127500"/>
          </a:xfrm>
        </p:spPr>
      </p:sp>
      <p:sp>
        <p:nvSpPr>
          <p:cNvPr id="3" name="Notes Placeholder 2"/>
          <p:cNvSpPr>
            <a:spLocks noGrp="1"/>
          </p:cNvSpPr>
          <p:nvPr>
            <p:ph type="body" idx="1"/>
          </p:nvPr>
        </p:nvSpPr>
        <p:spPr/>
        <p:txBody>
          <a:bodyPr vert="horz" lIns="96661" tIns="48331" rIns="96661" bIns="48331" rtlCol="0"/>
          <a:lstStyle/>
          <a:p>
            <a:r>
              <a:rPr lang="en-US">
                <a:solidFill>
                  <a:srgbClr val="393D4D"/>
                </a:solidFill>
                <a:sym typeface=""/>
              </a:rPr>
              <a:t>Like in the validation rule analysis, when we run an outlier analysis, we get a report with all the data that need to be checked.</a:t>
            </a:r>
          </a:p>
          <a:p>
            <a:r>
              <a:rPr lang="en-US">
                <a:solidFill>
                  <a:srgbClr val="393D4D"/>
                </a:solidFill>
                <a:sym typeface=""/>
              </a:rPr>
              <a:t>For example, in+ this row, the data indicate 767 antenatal clients had their blood pressure checked in to this health facility, and this value of 767 falls outside of the normal distribution of these data and has been identified as a potential source of error.</a:t>
            </a:r>
            <a:endParaRPr lang="es-ES">
              <a:solidFill>
                <a:srgbClr val="393D4D"/>
              </a:solidFill>
              <a:sym typeface=""/>
            </a:endParaRPr>
          </a:p>
        </p:txBody>
      </p:sp>
      <p:sp>
        <p:nvSpPr>
          <p:cNvPr id="5" name="Slide Number Placeholder 3">
            <a:extLst>
              <a:ext uri="{FF2B5EF4-FFF2-40B4-BE49-F238E27FC236}">
                <a16:creationId xmlns:a16="http://schemas.microsoft.com/office/drawing/2014/main" id="{96B624B1-7940-47CD-BD17-967A08357F89}"/>
              </a:ext>
            </a:extLst>
          </p:cNvPr>
          <p:cNvSpPr txBox="1">
            <a:spLocks/>
          </p:cNvSpPr>
          <p:nvPr/>
        </p:nvSpPr>
        <p:spPr>
          <a:xfrm>
            <a:off x="9097376" y="19313"/>
            <a:ext cx="482592"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7</a:t>
            </a:fld>
            <a:endParaRPr lang="es-ES"/>
          </a:p>
        </p:txBody>
      </p:sp>
    </p:spTree>
    <p:extLst>
      <p:ext uri="{BB962C8B-B14F-4D97-AF65-F5344CB8AC3E}">
        <p14:creationId xmlns:p14="http://schemas.microsoft.com/office/powerpoint/2010/main" val="196392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8950"/>
            <a:ext cx="7326312" cy="412273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The third and final tool available in the Data Quality App is the Follow-up analysis tool. Follow-up analysis creates a list of all data values marked for follow-up. </a:t>
            </a:r>
            <a:endParaRPr lang="es-ES">
              <a:solidFill>
                <a:srgbClr val="000000"/>
              </a:solidFill>
            </a:endParaRPr>
          </a:p>
        </p:txBody>
      </p:sp>
      <p:sp>
        <p:nvSpPr>
          <p:cNvPr id="5" name="Slide Number Placeholder 3">
            <a:extLst>
              <a:ext uri="{FF2B5EF4-FFF2-40B4-BE49-F238E27FC236}">
                <a16:creationId xmlns:a16="http://schemas.microsoft.com/office/drawing/2014/main" id="{11096EA0-DA48-4D2E-8FFC-DAD72F968119}"/>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8</a:t>
            </a:fld>
            <a:endParaRPr lang="es-ES"/>
          </a:p>
        </p:txBody>
      </p:sp>
    </p:spTree>
    <p:extLst>
      <p:ext uri="{BB962C8B-B14F-4D97-AF65-F5344CB8AC3E}">
        <p14:creationId xmlns:p14="http://schemas.microsoft.com/office/powerpoint/2010/main" val="382021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90538"/>
            <a:ext cx="7326312" cy="4122737"/>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We can mark a data value for follow-up in the Data Entry app and the Data Quality app via the reports from the outlier analysis tool.</a:t>
            </a:r>
            <a:endParaRPr lang="es-ES">
              <a:solidFill>
                <a:srgbClr val="000000"/>
              </a:solidFill>
              <a:sym typeface=""/>
            </a:endParaRPr>
          </a:p>
        </p:txBody>
      </p:sp>
      <p:sp>
        <p:nvSpPr>
          <p:cNvPr id="5" name="Slide Number Placeholder 3">
            <a:extLst>
              <a:ext uri="{FF2B5EF4-FFF2-40B4-BE49-F238E27FC236}">
                <a16:creationId xmlns:a16="http://schemas.microsoft.com/office/drawing/2014/main" id="{37B2B594-86AA-4F1D-A235-C6FB4C877E40}"/>
              </a:ext>
            </a:extLst>
          </p:cNvPr>
          <p:cNvSpPr txBox="1">
            <a:spLocks/>
          </p:cNvSpPr>
          <p:nvPr/>
        </p:nvSpPr>
        <p:spPr>
          <a:xfrm>
            <a:off x="8976017" y="9656"/>
            <a:ext cx="625184" cy="318682"/>
          </a:xfrm>
          <a:prstGeom prst="rect">
            <a:avLst/>
          </a:prstGeom>
        </p:spPr>
        <p:txBody>
          <a:bodyPr vert="horz" lIns="96661" tIns="48331" rIns="96661" bIns="48331" rtlCol="0" anchor="b"/>
          <a:lstStyle>
            <a:defPPr>
              <a:defRPr lang="es-ES"/>
            </a:defPPr>
            <a:lvl1pPr marL="0" algn="ctr" defTabSz="914400" rtl="0" eaLnBrk="1" latinLnBrk="0" hangingPunct="1">
              <a:defRPr sz="12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9</a:t>
            </a:fld>
            <a:endParaRPr lang="es-ES"/>
          </a:p>
        </p:txBody>
      </p:sp>
    </p:spTree>
    <p:extLst>
      <p:ext uri="{BB962C8B-B14F-4D97-AF65-F5344CB8AC3E}">
        <p14:creationId xmlns:p14="http://schemas.microsoft.com/office/powerpoint/2010/main" val="779215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1.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1.xml"/><Relationship Id="rId7" Type="http://schemas.openxmlformats.org/officeDocument/2006/relationships/image" Target="../media/image53.sv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51.sv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svg"/><Relationship Id="rId3" Type="http://schemas.openxmlformats.org/officeDocument/2006/relationships/notesSlide" Target="../notesSlides/notesSlide2.xml"/><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slideLayout" Target="../slideLayouts/slideLayout26.xml"/><Relationship Id="rId16" Type="http://schemas.openxmlformats.org/officeDocument/2006/relationships/image" Target="../media/image31.png"/><Relationship Id="rId1" Type="http://schemas.openxmlformats.org/officeDocument/2006/relationships/tags" Target="../tags/tag3.xml"/><Relationship Id="rId6" Type="http://schemas.openxmlformats.org/officeDocument/2006/relationships/image" Target="../media/image22.sv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0.svg"/><Relationship Id="rId10"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25.png"/><Relationship Id="rId1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notesSlide" Target="../notesSlides/notesSlide3.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33.pn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35.svg"/><Relationship Id="rId3" Type="http://schemas.openxmlformats.org/officeDocument/2006/relationships/notesSlide" Target="../notesSlides/notesSlide4.xml"/><Relationship Id="rId7" Type="http://schemas.openxmlformats.org/officeDocument/2006/relationships/image" Target="../media/image38.png"/><Relationship Id="rId12"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7.svg"/><Relationship Id="rId11" Type="http://schemas.openxmlformats.org/officeDocument/2006/relationships/image" Target="../media/image28.svg"/><Relationship Id="rId5" Type="http://schemas.openxmlformats.org/officeDocument/2006/relationships/image" Target="../media/image36.png"/><Relationship Id="rId10"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45.sv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7.xml"/><Relationship Id="rId7" Type="http://schemas.openxmlformats.org/officeDocument/2006/relationships/image" Target="../media/image41.pn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2.sv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Data Review in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2000" r="-2000"/>
          </a:stretch>
        </a:blip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42690962"/>
      </p:ext>
    </p:extLst>
  </p:cSld>
  <p:clrMapOvr>
    <a:masterClrMapping/>
  </p:clrMapOvr>
  <mc:AlternateContent xmlns:mc="http://schemas.openxmlformats.org/markup-compatibility/2006" xmlns:p14="http://schemas.microsoft.com/office/powerpoint/2010/main">
    <mc:Choice Requires="p14">
      <p:transition spd="slow" p14:dur="2000" advTm="8760"/>
    </mc:Choice>
    <mc:Fallback xmlns="">
      <p:transition spd="slow" advTm="87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93CA-9CE9-4E11-9B43-A1B39437DDD4}"/>
              </a:ext>
            </a:extLst>
          </p:cNvPr>
          <p:cNvSpPr>
            <a:spLocks noGrp="1"/>
          </p:cNvSpPr>
          <p:nvPr>
            <p:ph type="title"/>
          </p:nvPr>
        </p:nvSpPr>
        <p:spPr/>
        <p:txBody>
          <a:bodyPr/>
          <a:lstStyle/>
          <a:p>
            <a:r>
              <a:rPr lang="es-ES"/>
              <a:t>WHO Data Quality Tool</a:t>
            </a:r>
          </a:p>
        </p:txBody>
      </p:sp>
      <p:pic>
        <p:nvPicPr>
          <p:cNvPr id="6" name="Picture 5">
            <a:extLst>
              <a:ext uri="{FF2B5EF4-FFF2-40B4-BE49-F238E27FC236}">
                <a16:creationId xmlns:a16="http://schemas.microsoft.com/office/drawing/2014/main" id="{50B3B0FF-F516-4D32-95AE-9CE7F7701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94179" y="2451658"/>
            <a:ext cx="1791689" cy="1726084"/>
          </a:xfrm>
          <a:prstGeom prst="rect">
            <a:avLst/>
          </a:prstGeom>
        </p:spPr>
      </p:pic>
      <p:pic>
        <p:nvPicPr>
          <p:cNvPr id="8" name="Graphic 7">
            <a:extLst>
              <a:ext uri="{FF2B5EF4-FFF2-40B4-BE49-F238E27FC236}">
                <a16:creationId xmlns:a16="http://schemas.microsoft.com/office/drawing/2014/main" id="{15964EAE-7B2C-47C2-B0FC-73E1AB4EDD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671" y="2805758"/>
            <a:ext cx="1641351" cy="1641351"/>
          </a:xfrm>
          <a:prstGeom prst="rect">
            <a:avLst/>
          </a:prstGeom>
        </p:spPr>
      </p:pic>
      <p:sp>
        <p:nvSpPr>
          <p:cNvPr id="10" name="Rectangle: Rounded Corners 9">
            <a:extLst>
              <a:ext uri="{FF2B5EF4-FFF2-40B4-BE49-F238E27FC236}">
                <a16:creationId xmlns:a16="http://schemas.microsoft.com/office/drawing/2014/main" id="{87606DB6-791C-4FB6-9616-F53751524883}"/>
              </a:ext>
            </a:extLst>
          </p:cNvPr>
          <p:cNvSpPr/>
          <p:nvPr/>
        </p:nvSpPr>
        <p:spPr>
          <a:xfrm>
            <a:off x="6850632" y="1295400"/>
            <a:ext cx="3979519" cy="8001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WHO Data Quality </a:t>
            </a:r>
          </a:p>
          <a:p>
            <a:pPr algn="ctr">
              <a:buClr>
                <a:srgbClr val="008CCF"/>
              </a:buClr>
            </a:pPr>
            <a:r>
              <a:rPr lang="es-ES" sz="2400"/>
              <a:t>Review Framework</a:t>
            </a:r>
          </a:p>
        </p:txBody>
      </p:sp>
      <p:pic>
        <p:nvPicPr>
          <p:cNvPr id="12" name="Picture 4" descr="WHO-logo - The Rockefeller Foundation">
            <a:extLst>
              <a:ext uri="{FF2B5EF4-FFF2-40B4-BE49-F238E27FC236}">
                <a16:creationId xmlns:a16="http://schemas.microsoft.com/office/drawing/2014/main" id="{7234B826-70F9-42EF-9310-F445C977F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163" y="2805758"/>
            <a:ext cx="1641351" cy="16413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85A75FB-2396-47F0-951A-3809A1518B4C}"/>
              </a:ext>
            </a:extLst>
          </p:cNvPr>
          <p:cNvSpPr txBox="1"/>
          <p:nvPr/>
        </p:nvSpPr>
        <p:spPr>
          <a:xfrm>
            <a:off x="6645686" y="3103602"/>
            <a:ext cx="757959" cy="1107996"/>
          </a:xfrm>
          <a:prstGeom prst="rect">
            <a:avLst/>
          </a:prstGeom>
          <a:noFill/>
        </p:spPr>
        <p:txBody>
          <a:bodyPr wrap="square" rtlCol="0">
            <a:spAutoFit/>
          </a:bodyPr>
          <a:lstStyle>
            <a:defPPr>
              <a:defRPr lang="es-ES"/>
            </a:defPPr>
            <a:lvl1pPr algn="ctr">
              <a:buClr>
                <a:srgbClr val="008CCF"/>
              </a:buClr>
              <a:defRPr sz="6600">
                <a:solidFill>
                  <a:srgbClr val="FF7330"/>
                </a:solidFill>
              </a:defRPr>
            </a:lvl1pPr>
          </a:lstStyle>
          <a:p>
            <a:r>
              <a:rPr lang="es-ES"/>
              <a:t>=</a:t>
            </a:r>
          </a:p>
        </p:txBody>
      </p:sp>
    </p:spTree>
    <p:custDataLst>
      <p:tags r:id="rId1"/>
    </p:custDataLst>
    <p:extLst>
      <p:ext uri="{BB962C8B-B14F-4D97-AF65-F5344CB8AC3E}">
        <p14:creationId xmlns:p14="http://schemas.microsoft.com/office/powerpoint/2010/main" val="867015086"/>
      </p:ext>
    </p:extLst>
  </p:cSld>
  <p:clrMapOvr>
    <a:masterClrMapping/>
  </p:clrMapOvr>
  <mc:AlternateContent xmlns:mc="http://schemas.openxmlformats.org/markup-compatibility/2006" xmlns:p14="http://schemas.microsoft.com/office/powerpoint/2010/main">
    <mc:Choice Requires="p14">
      <p:transition spd="slow" p14:dur="2000" advTm="16973"/>
    </mc:Choice>
    <mc:Fallback xmlns="">
      <p:transition spd="slow" advTm="169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93CA-9CE9-4E11-9B43-A1B39437DDD4}"/>
              </a:ext>
            </a:extLst>
          </p:cNvPr>
          <p:cNvSpPr>
            <a:spLocks noGrp="1"/>
          </p:cNvSpPr>
          <p:nvPr>
            <p:ph type="title"/>
          </p:nvPr>
        </p:nvSpPr>
        <p:spPr/>
        <p:txBody>
          <a:bodyPr/>
          <a:lstStyle/>
          <a:p>
            <a:r>
              <a:rPr lang="es-ES"/>
              <a:t>WHO Data Quality Tool</a:t>
            </a:r>
          </a:p>
        </p:txBody>
      </p:sp>
      <p:pic>
        <p:nvPicPr>
          <p:cNvPr id="6" name="Picture 5">
            <a:extLst>
              <a:ext uri="{FF2B5EF4-FFF2-40B4-BE49-F238E27FC236}">
                <a16:creationId xmlns:a16="http://schemas.microsoft.com/office/drawing/2014/main" id="{50B3B0FF-F516-4D32-95AE-9CE7F7701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40598" y="2935887"/>
            <a:ext cx="2033718" cy="1959250"/>
          </a:xfrm>
          <a:prstGeom prst="rect">
            <a:avLst/>
          </a:prstGeom>
        </p:spPr>
      </p:pic>
      <p:sp>
        <p:nvSpPr>
          <p:cNvPr id="10" name="Rectangle: Rounded Corners 9">
            <a:extLst>
              <a:ext uri="{FF2B5EF4-FFF2-40B4-BE49-F238E27FC236}">
                <a16:creationId xmlns:a16="http://schemas.microsoft.com/office/drawing/2014/main" id="{87606DB6-791C-4FB6-9616-F53751524883}"/>
              </a:ext>
            </a:extLst>
          </p:cNvPr>
          <p:cNvSpPr/>
          <p:nvPr/>
        </p:nvSpPr>
        <p:spPr>
          <a:xfrm>
            <a:off x="1867698" y="1891930"/>
            <a:ext cx="3979519" cy="8001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t>WHO Data Quality </a:t>
            </a:r>
          </a:p>
          <a:p>
            <a:pPr algn="ctr">
              <a:buClr>
                <a:srgbClr val="008CCF"/>
              </a:buClr>
            </a:pPr>
            <a:r>
              <a:rPr lang="es-ES" sz="2400"/>
              <a:t>Review Framework</a:t>
            </a:r>
          </a:p>
        </p:txBody>
      </p:sp>
      <p:sp>
        <p:nvSpPr>
          <p:cNvPr id="3" name="TextBox 2">
            <a:extLst>
              <a:ext uri="{FF2B5EF4-FFF2-40B4-BE49-F238E27FC236}">
                <a16:creationId xmlns:a16="http://schemas.microsoft.com/office/drawing/2014/main" id="{ED840445-FCA0-4CC5-AD9D-A989D216DCEB}"/>
              </a:ext>
            </a:extLst>
          </p:cNvPr>
          <p:cNvSpPr txBox="1"/>
          <p:nvPr/>
        </p:nvSpPr>
        <p:spPr>
          <a:xfrm>
            <a:off x="6628267" y="2361063"/>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Completeness</a:t>
            </a:r>
          </a:p>
        </p:txBody>
      </p:sp>
      <p:sp>
        <p:nvSpPr>
          <p:cNvPr id="11" name="TextBox 10">
            <a:extLst>
              <a:ext uri="{FF2B5EF4-FFF2-40B4-BE49-F238E27FC236}">
                <a16:creationId xmlns:a16="http://schemas.microsoft.com/office/drawing/2014/main" id="{F8EDA569-BF78-4482-8F66-2A1CC874E09F}"/>
              </a:ext>
            </a:extLst>
          </p:cNvPr>
          <p:cNvSpPr txBox="1"/>
          <p:nvPr/>
        </p:nvSpPr>
        <p:spPr>
          <a:xfrm>
            <a:off x="6628267" y="2996821"/>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Timeliness</a:t>
            </a:r>
          </a:p>
        </p:txBody>
      </p:sp>
      <p:sp>
        <p:nvSpPr>
          <p:cNvPr id="15" name="TextBox 14">
            <a:extLst>
              <a:ext uri="{FF2B5EF4-FFF2-40B4-BE49-F238E27FC236}">
                <a16:creationId xmlns:a16="http://schemas.microsoft.com/office/drawing/2014/main" id="{2948F5ED-70C0-4D1B-8C2A-E70A1AD103B3}"/>
              </a:ext>
            </a:extLst>
          </p:cNvPr>
          <p:cNvSpPr txBox="1"/>
          <p:nvPr/>
        </p:nvSpPr>
        <p:spPr>
          <a:xfrm>
            <a:off x="6628267" y="3632579"/>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Internal consistency</a:t>
            </a:r>
          </a:p>
        </p:txBody>
      </p:sp>
      <p:sp>
        <p:nvSpPr>
          <p:cNvPr id="16" name="TextBox 15">
            <a:extLst>
              <a:ext uri="{FF2B5EF4-FFF2-40B4-BE49-F238E27FC236}">
                <a16:creationId xmlns:a16="http://schemas.microsoft.com/office/drawing/2014/main" id="{0450021D-403D-4AC8-9BD8-BB92CC84C79E}"/>
              </a:ext>
            </a:extLst>
          </p:cNvPr>
          <p:cNvSpPr txBox="1"/>
          <p:nvPr/>
        </p:nvSpPr>
        <p:spPr>
          <a:xfrm>
            <a:off x="6628267" y="4268336"/>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External consistency</a:t>
            </a:r>
          </a:p>
        </p:txBody>
      </p:sp>
    </p:spTree>
    <p:custDataLst>
      <p:tags r:id="rId1"/>
    </p:custDataLst>
    <p:extLst>
      <p:ext uri="{BB962C8B-B14F-4D97-AF65-F5344CB8AC3E}">
        <p14:creationId xmlns:p14="http://schemas.microsoft.com/office/powerpoint/2010/main" val="1216140941"/>
      </p:ext>
    </p:extLst>
  </p:cSld>
  <p:clrMapOvr>
    <a:masterClrMapping/>
  </p:clrMapOvr>
  <mc:AlternateContent xmlns:mc="http://schemas.openxmlformats.org/markup-compatibility/2006" xmlns:p159="http://schemas.microsoft.com/office/powerpoint/2015/09/main">
    <mc:Choice Requires="p159">
      <p:transition spd="slow" advTm="26184">
        <p159:morph option="byObject"/>
      </p:transition>
    </mc:Choice>
    <mc:Fallback xmlns="">
      <p:transition spd="slow" advTm="261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B16C79-B539-443C-F59F-AC47B8E17678}"/>
              </a:ext>
            </a:extLst>
          </p:cNvPr>
          <p:cNvSpPr txBox="1"/>
          <p:nvPr/>
        </p:nvSpPr>
        <p:spPr>
          <a:xfrm>
            <a:off x="5375189" y="2879125"/>
            <a:ext cx="1266693" cy="461665"/>
          </a:xfrm>
          <a:prstGeom prst="rect">
            <a:avLst/>
          </a:prstGeom>
          <a:noFill/>
        </p:spPr>
        <p:txBody>
          <a:bodyPr wrap="none" rtlCol="0">
            <a:spAutoFit/>
          </a:bodyPr>
          <a:lstStyle/>
          <a:p>
            <a:pPr algn="l">
              <a:buClr>
                <a:srgbClr val="008CCF"/>
              </a:buClr>
            </a:pPr>
            <a:r>
              <a:rPr lang="fr-FR" sz="2400" dirty="0"/>
              <a:t>DEMO 1</a:t>
            </a:r>
          </a:p>
        </p:txBody>
      </p:sp>
    </p:spTree>
    <p:custDataLst>
      <p:tags r:id="rId1"/>
    </p:custDataLst>
    <p:extLst>
      <p:ext uri="{BB962C8B-B14F-4D97-AF65-F5344CB8AC3E}">
        <p14:creationId xmlns:p14="http://schemas.microsoft.com/office/powerpoint/2010/main" val="4075033208"/>
      </p:ext>
    </p:extLst>
  </p:cSld>
  <p:clrMapOvr>
    <a:masterClrMapping/>
  </p:clrMapOvr>
  <p:transition spd="slow" advTm="34000">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8C6B-DBC3-442A-A3CF-C0BDB2088A11}"/>
              </a:ext>
            </a:extLst>
          </p:cNvPr>
          <p:cNvSpPr>
            <a:spLocks noGrp="1"/>
          </p:cNvSpPr>
          <p:nvPr>
            <p:ph type="title"/>
          </p:nvPr>
        </p:nvSpPr>
        <p:spPr/>
        <p:txBody>
          <a:bodyPr/>
          <a:lstStyle/>
          <a:p>
            <a:r>
              <a:rPr lang="es-ES"/>
              <a:t>Example of internal consistency</a:t>
            </a:r>
          </a:p>
        </p:txBody>
      </p:sp>
      <p:pic>
        <p:nvPicPr>
          <p:cNvPr id="4" name="Picture 3">
            <a:extLst>
              <a:ext uri="{FF2B5EF4-FFF2-40B4-BE49-F238E27FC236}">
                <a16:creationId xmlns:a16="http://schemas.microsoft.com/office/drawing/2014/main" id="{BB718FB9-A97A-42E7-8698-FEDB5AB17890}"/>
              </a:ext>
            </a:extLst>
          </p:cNvPr>
          <p:cNvPicPr>
            <a:picLocks noChangeAspect="1"/>
          </p:cNvPicPr>
          <p:nvPr/>
        </p:nvPicPr>
        <p:blipFill>
          <a:blip r:embed="rId4"/>
          <a:stretch>
            <a:fillRect/>
          </a:stretch>
        </p:blipFill>
        <p:spPr>
          <a:xfrm>
            <a:off x="341763" y="1462055"/>
            <a:ext cx="11354937" cy="4680661"/>
          </a:xfrm>
          <a:prstGeom prst="rect">
            <a:avLst/>
          </a:prstGeom>
        </p:spPr>
      </p:pic>
      <p:sp>
        <p:nvSpPr>
          <p:cNvPr id="5" name="Rectangle 4">
            <a:extLst>
              <a:ext uri="{FF2B5EF4-FFF2-40B4-BE49-F238E27FC236}">
                <a16:creationId xmlns:a16="http://schemas.microsoft.com/office/drawing/2014/main" id="{28EC987C-269C-4643-87AC-A9F392AB1C78}"/>
              </a:ext>
            </a:extLst>
          </p:cNvPr>
          <p:cNvSpPr/>
          <p:nvPr/>
        </p:nvSpPr>
        <p:spPr>
          <a:xfrm>
            <a:off x="3411940" y="2010824"/>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E5741F78-3217-46C6-9C67-E3E0774DF1FC}"/>
              </a:ext>
            </a:extLst>
          </p:cNvPr>
          <p:cNvSpPr/>
          <p:nvPr/>
        </p:nvSpPr>
        <p:spPr>
          <a:xfrm>
            <a:off x="5006821" y="2287271"/>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a:extLst>
              <a:ext uri="{FF2B5EF4-FFF2-40B4-BE49-F238E27FC236}">
                <a16:creationId xmlns:a16="http://schemas.microsoft.com/office/drawing/2014/main" id="{145F2259-4E2E-4260-833F-713F77AFD34A}"/>
              </a:ext>
            </a:extLst>
          </p:cNvPr>
          <p:cNvSpPr/>
          <p:nvPr/>
        </p:nvSpPr>
        <p:spPr>
          <a:xfrm>
            <a:off x="5560955" y="3604435"/>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a:extLst>
              <a:ext uri="{FF2B5EF4-FFF2-40B4-BE49-F238E27FC236}">
                <a16:creationId xmlns:a16="http://schemas.microsoft.com/office/drawing/2014/main" id="{AF2CD910-902D-4ED2-B0DE-0A2BFCEDBEB1}"/>
              </a:ext>
            </a:extLst>
          </p:cNvPr>
          <p:cNvSpPr/>
          <p:nvPr/>
        </p:nvSpPr>
        <p:spPr>
          <a:xfrm>
            <a:off x="8624588" y="4423142"/>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a:extLst>
              <a:ext uri="{FF2B5EF4-FFF2-40B4-BE49-F238E27FC236}">
                <a16:creationId xmlns:a16="http://schemas.microsoft.com/office/drawing/2014/main" id="{A4759106-94F4-4B13-8CCC-48783ACD2BA8}"/>
              </a:ext>
            </a:extLst>
          </p:cNvPr>
          <p:cNvSpPr/>
          <p:nvPr/>
        </p:nvSpPr>
        <p:spPr>
          <a:xfrm>
            <a:off x="3960705" y="5492596"/>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60C275C4-BCA1-45AA-8F5D-0472C8C80484}"/>
              </a:ext>
            </a:extLst>
          </p:cNvPr>
          <p:cNvSpPr/>
          <p:nvPr/>
        </p:nvSpPr>
        <p:spPr>
          <a:xfrm>
            <a:off x="3411940" y="4684522"/>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D4848E3B-BE5D-419B-ADCC-D5C34F43FAC4}"/>
              </a:ext>
            </a:extLst>
          </p:cNvPr>
          <p:cNvSpPr/>
          <p:nvPr/>
        </p:nvSpPr>
        <p:spPr>
          <a:xfrm>
            <a:off x="8624588" y="5765556"/>
            <a:ext cx="655093" cy="368490"/>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EDC0A823-B908-40EF-945E-51C803A6B4F0}"/>
              </a:ext>
            </a:extLst>
          </p:cNvPr>
          <p:cNvSpPr/>
          <p:nvPr/>
        </p:nvSpPr>
        <p:spPr>
          <a:xfrm>
            <a:off x="9158912" y="2276638"/>
            <a:ext cx="655093" cy="657948"/>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7C212CA7-2D09-4166-814D-5286AC0CBBE0}"/>
              </a:ext>
            </a:extLst>
          </p:cNvPr>
          <p:cNvSpPr/>
          <p:nvPr/>
        </p:nvSpPr>
        <p:spPr>
          <a:xfrm>
            <a:off x="3411940" y="3870552"/>
            <a:ext cx="655093" cy="657948"/>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78A61BA0-207E-42BB-99D7-E665D4AB7183}"/>
              </a:ext>
            </a:extLst>
          </p:cNvPr>
          <p:cNvSpPr/>
          <p:nvPr/>
        </p:nvSpPr>
        <p:spPr>
          <a:xfrm>
            <a:off x="3411940" y="2812614"/>
            <a:ext cx="655093" cy="901916"/>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238919884"/>
      </p:ext>
    </p:extLst>
  </p:cSld>
  <p:clrMapOvr>
    <a:masterClrMapping/>
  </p:clrMapOvr>
  <p:transition spd="slow" advTm="907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A914E297-E9A4-4BAB-8D50-A48DD4F7D939}"/>
              </a:ext>
            </a:extLst>
          </p:cNvPr>
          <p:cNvSpPr txBox="1"/>
          <p:nvPr/>
        </p:nvSpPr>
        <p:spPr>
          <a:xfrm>
            <a:off x="1219197" y="1296823"/>
            <a:ext cx="476250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Tools in the DHIS2 Data Quality app</a:t>
            </a:r>
          </a:p>
        </p:txBody>
      </p:sp>
      <p:sp>
        <p:nvSpPr>
          <p:cNvPr id="4" name="TextBox 3">
            <a:extLst>
              <a:ext uri="{FF2B5EF4-FFF2-40B4-BE49-F238E27FC236}">
                <a16:creationId xmlns:a16="http://schemas.microsoft.com/office/drawing/2014/main" id="{EFA9A2D2-AB8F-483D-AAD8-3561DD87529B}"/>
              </a:ext>
            </a:extLst>
          </p:cNvPr>
          <p:cNvSpPr txBox="1"/>
          <p:nvPr/>
        </p:nvSpPr>
        <p:spPr>
          <a:xfrm>
            <a:off x="1435100" y="2338648"/>
            <a:ext cx="4447948"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Validation rules</a:t>
            </a:r>
          </a:p>
        </p:txBody>
      </p:sp>
      <p:sp>
        <p:nvSpPr>
          <p:cNvPr id="29" name="TextBox 28">
            <a:extLst>
              <a:ext uri="{FF2B5EF4-FFF2-40B4-BE49-F238E27FC236}">
                <a16:creationId xmlns:a16="http://schemas.microsoft.com/office/drawing/2014/main" id="{6AD5D31D-1A28-4883-8C20-559355658C46}"/>
              </a:ext>
            </a:extLst>
          </p:cNvPr>
          <p:cNvSpPr txBox="1"/>
          <p:nvPr/>
        </p:nvSpPr>
        <p:spPr>
          <a:xfrm>
            <a:off x="1435100" y="2922222"/>
            <a:ext cx="4447948"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Outlier analysis</a:t>
            </a:r>
          </a:p>
        </p:txBody>
      </p:sp>
      <p:sp>
        <p:nvSpPr>
          <p:cNvPr id="31" name="TextBox 30">
            <a:extLst>
              <a:ext uri="{FF2B5EF4-FFF2-40B4-BE49-F238E27FC236}">
                <a16:creationId xmlns:a16="http://schemas.microsoft.com/office/drawing/2014/main" id="{8A25157B-AD71-4535-A6DA-B82C62C517A5}"/>
              </a:ext>
            </a:extLst>
          </p:cNvPr>
          <p:cNvSpPr txBox="1"/>
          <p:nvPr/>
        </p:nvSpPr>
        <p:spPr>
          <a:xfrm>
            <a:off x="1435100" y="3505795"/>
            <a:ext cx="4447948"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Follow-up analysis</a:t>
            </a:r>
          </a:p>
        </p:txBody>
      </p:sp>
      <p:sp>
        <p:nvSpPr>
          <p:cNvPr id="32" name="TextBox 31">
            <a:extLst>
              <a:ext uri="{FF2B5EF4-FFF2-40B4-BE49-F238E27FC236}">
                <a16:creationId xmlns:a16="http://schemas.microsoft.com/office/drawing/2014/main" id="{77B402BC-6205-44DE-9DAE-597C36B9C01A}"/>
              </a:ext>
            </a:extLst>
          </p:cNvPr>
          <p:cNvSpPr txBox="1"/>
          <p:nvPr/>
        </p:nvSpPr>
        <p:spPr>
          <a:xfrm>
            <a:off x="6764369" y="1318087"/>
            <a:ext cx="3992532"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WHO Data Quality Tool:</a:t>
            </a:r>
          </a:p>
        </p:txBody>
      </p:sp>
      <p:sp>
        <p:nvSpPr>
          <p:cNvPr id="33" name="TextBox 32">
            <a:extLst>
              <a:ext uri="{FF2B5EF4-FFF2-40B4-BE49-F238E27FC236}">
                <a16:creationId xmlns:a16="http://schemas.microsoft.com/office/drawing/2014/main" id="{8E12823D-D365-4C60-9CB7-C1600621203B}"/>
              </a:ext>
            </a:extLst>
          </p:cNvPr>
          <p:cNvSpPr txBox="1"/>
          <p:nvPr/>
        </p:nvSpPr>
        <p:spPr>
          <a:xfrm>
            <a:off x="6998286" y="2338648"/>
            <a:ext cx="3758614"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Completeness</a:t>
            </a:r>
          </a:p>
        </p:txBody>
      </p:sp>
      <p:sp>
        <p:nvSpPr>
          <p:cNvPr id="34" name="TextBox 33">
            <a:extLst>
              <a:ext uri="{FF2B5EF4-FFF2-40B4-BE49-F238E27FC236}">
                <a16:creationId xmlns:a16="http://schemas.microsoft.com/office/drawing/2014/main" id="{302D7256-F279-4D56-828F-C74D2E924C32}"/>
              </a:ext>
            </a:extLst>
          </p:cNvPr>
          <p:cNvSpPr txBox="1"/>
          <p:nvPr/>
        </p:nvSpPr>
        <p:spPr>
          <a:xfrm>
            <a:off x="6998286" y="2911266"/>
            <a:ext cx="3758614"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Timeliness</a:t>
            </a:r>
          </a:p>
        </p:txBody>
      </p:sp>
      <p:sp>
        <p:nvSpPr>
          <p:cNvPr id="35" name="TextBox 34">
            <a:extLst>
              <a:ext uri="{FF2B5EF4-FFF2-40B4-BE49-F238E27FC236}">
                <a16:creationId xmlns:a16="http://schemas.microsoft.com/office/drawing/2014/main" id="{1A5FD26D-64C8-4542-B737-B9A4239CCC49}"/>
              </a:ext>
            </a:extLst>
          </p:cNvPr>
          <p:cNvSpPr txBox="1"/>
          <p:nvPr/>
        </p:nvSpPr>
        <p:spPr>
          <a:xfrm>
            <a:off x="6998286" y="3483884"/>
            <a:ext cx="3758614"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Internal consistency</a:t>
            </a:r>
          </a:p>
        </p:txBody>
      </p:sp>
      <p:sp>
        <p:nvSpPr>
          <p:cNvPr id="37" name="TextBox 36">
            <a:extLst>
              <a:ext uri="{FF2B5EF4-FFF2-40B4-BE49-F238E27FC236}">
                <a16:creationId xmlns:a16="http://schemas.microsoft.com/office/drawing/2014/main" id="{4C18E2FF-97DC-4F77-ADFC-8ADBB8B88AA4}"/>
              </a:ext>
            </a:extLst>
          </p:cNvPr>
          <p:cNvSpPr txBox="1"/>
          <p:nvPr/>
        </p:nvSpPr>
        <p:spPr>
          <a:xfrm>
            <a:off x="6998286" y="4056501"/>
            <a:ext cx="3758614" cy="461665"/>
          </a:xfrm>
          <a:prstGeom prst="rect">
            <a:avLst/>
          </a:prstGeom>
          <a:noFill/>
        </p:spPr>
        <p:txBody>
          <a:bodyPr wrap="square" rtlCol="0">
            <a:spAutoFit/>
          </a:bodyPr>
          <a:lstStyle/>
          <a:p>
            <a:pPr marL="342900" indent="-342900" algn="l">
              <a:buClr>
                <a:schemeClr val="accent2"/>
              </a:buClr>
              <a:buFont typeface="Wingdings" panose="05000000000000000000" pitchFamily="2" charset="2"/>
              <a:buChar char="ü"/>
            </a:pPr>
            <a:r>
              <a:rPr lang="es-ES" sz="2400"/>
              <a:t>External consistency</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30648"/>
    </mc:Choice>
    <mc:Fallback xmlns="">
      <p:transition spd="slow" advTm="30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9" grpId="0"/>
      <p:bldP spid="31" grpId="0"/>
      <p:bldP spid="32" grpId="0"/>
      <p:bldP spid="33" grpId="0"/>
      <p:bldP spid="34"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508102" y="1046929"/>
            <a:ext cx="1361893" cy="1361893"/>
          </a:xfrm>
          <a:prstGeom prst="rect">
            <a:avLst/>
          </a:prstGeom>
        </p:spPr>
      </p:pic>
      <p:sp>
        <p:nvSpPr>
          <p:cNvPr id="23" name="Rectangle: Rounded Corners 22">
            <a:extLst>
              <a:ext uri="{FF2B5EF4-FFF2-40B4-BE49-F238E27FC236}">
                <a16:creationId xmlns:a16="http://schemas.microsoft.com/office/drawing/2014/main" id="{E6CCA96F-0E10-4652-BE83-9C4BDACAF31B}"/>
              </a:ext>
            </a:extLst>
          </p:cNvPr>
          <p:cNvSpPr/>
          <p:nvPr/>
        </p:nvSpPr>
        <p:spPr>
          <a:xfrm>
            <a:off x="7935655" y="232576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Tracker Capture App </a:t>
            </a:r>
          </a:p>
        </p:txBody>
      </p:sp>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429249" y="1061125"/>
            <a:ext cx="1333500" cy="1333500"/>
          </a:xfrm>
          <a:prstGeom prst="rect">
            <a:avLst/>
          </a:prstGeom>
        </p:spPr>
      </p:pic>
      <p:sp>
        <p:nvSpPr>
          <p:cNvPr id="25" name="Rectangle: Rounded Corners 24">
            <a:extLst>
              <a:ext uri="{FF2B5EF4-FFF2-40B4-BE49-F238E27FC236}">
                <a16:creationId xmlns:a16="http://schemas.microsoft.com/office/drawing/2014/main" id="{7AA45E43-299A-4614-81F5-8F568E3F064C}"/>
              </a:ext>
            </a:extLst>
          </p:cNvPr>
          <p:cNvSpPr/>
          <p:nvPr/>
        </p:nvSpPr>
        <p:spPr>
          <a:xfrm>
            <a:off x="4867397" y="232576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Capture App </a:t>
            </a:r>
          </a:p>
        </p:txBody>
      </p:sp>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77335" y="976479"/>
            <a:ext cx="1502792" cy="1502792"/>
          </a:xfrm>
          <a:prstGeom prst="rect">
            <a:avLst/>
          </a:prstGeom>
        </p:spPr>
      </p:pic>
      <p:sp>
        <p:nvSpPr>
          <p:cNvPr id="27" name="Rectangle: Rounded Corners 26">
            <a:extLst>
              <a:ext uri="{FF2B5EF4-FFF2-40B4-BE49-F238E27FC236}">
                <a16:creationId xmlns:a16="http://schemas.microsoft.com/office/drawing/2014/main" id="{93C09B5F-AB06-4790-B981-CBB59EE310CB}"/>
              </a:ext>
            </a:extLst>
          </p:cNvPr>
          <p:cNvSpPr/>
          <p:nvPr/>
        </p:nvSpPr>
        <p:spPr>
          <a:xfrm>
            <a:off x="1875338" y="232576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Data Entry App </a:t>
            </a:r>
          </a:p>
        </p:txBody>
      </p:sp>
      <p:pic>
        <p:nvPicPr>
          <p:cNvPr id="33" name="Picture 2">
            <a:extLst>
              <a:ext uri="{FF2B5EF4-FFF2-40B4-BE49-F238E27FC236}">
                <a16:creationId xmlns:a16="http://schemas.microsoft.com/office/drawing/2014/main" id="{6DDB4815-83A1-47E9-930A-54B690EE46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2399" y="5459324"/>
            <a:ext cx="1729409" cy="526592"/>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aphic 69" descr="Database with solid fill">
            <a:extLst>
              <a:ext uri="{FF2B5EF4-FFF2-40B4-BE49-F238E27FC236}">
                <a16:creationId xmlns:a16="http://schemas.microsoft.com/office/drawing/2014/main" id="{80073875-3FC5-491E-B3D9-F66942563E60}"/>
              </a:ext>
            </a:extLst>
          </p:cNvPr>
          <p:cNvGrpSpPr/>
          <p:nvPr/>
        </p:nvGrpSpPr>
        <p:grpSpPr>
          <a:xfrm>
            <a:off x="5488857" y="3760405"/>
            <a:ext cx="1227253" cy="1665557"/>
            <a:chOff x="3113880" y="2253301"/>
            <a:chExt cx="533400" cy="723900"/>
          </a:xfrm>
          <a:solidFill>
            <a:srgbClr val="276696"/>
          </a:solidFill>
        </p:grpSpPr>
        <p:sp>
          <p:nvSpPr>
            <p:cNvPr id="36" name="Freeform: Shape 35">
              <a:extLst>
                <a:ext uri="{FF2B5EF4-FFF2-40B4-BE49-F238E27FC236}">
                  <a16:creationId xmlns:a16="http://schemas.microsoft.com/office/drawing/2014/main" id="{7477AB37-987D-48D3-9503-2826D0B940EA}"/>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FFBB76E7-8E2F-42D0-8744-8DADAB1E418B}"/>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776C348C-CA77-4CFD-A57B-04C2C428205B}"/>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F35A9AE8-56AF-4E08-AC86-8E3919B17CCC}"/>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2" name="Rectangle: Rounded Corners 1">
            <a:extLst>
              <a:ext uri="{FF2B5EF4-FFF2-40B4-BE49-F238E27FC236}">
                <a16:creationId xmlns:a16="http://schemas.microsoft.com/office/drawing/2014/main" id="{185CA3DC-C38E-4798-855D-C47AB5D1D143}"/>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FE9D9A6D-DEA5-493A-BD04-AF26533E4500}"/>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3" name="Graphic 52">
            <a:extLst>
              <a:ext uri="{FF2B5EF4-FFF2-40B4-BE49-F238E27FC236}">
                <a16:creationId xmlns:a16="http://schemas.microsoft.com/office/drawing/2014/main" id="{D82F6DD6-3463-4C72-8188-D247802254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914" y="3074178"/>
            <a:ext cx="343137" cy="308823"/>
          </a:xfrm>
          <a:prstGeom prst="rect">
            <a:avLst/>
          </a:prstGeom>
        </p:spPr>
      </p:pic>
      <p:sp>
        <p:nvSpPr>
          <p:cNvPr id="54" name="Rectangle: Rounded Corners 53">
            <a:extLst>
              <a:ext uri="{FF2B5EF4-FFF2-40B4-BE49-F238E27FC236}">
                <a16:creationId xmlns:a16="http://schemas.microsoft.com/office/drawing/2014/main" id="{0D40E3D8-DC9E-4EDC-B3DF-8138120205EE}"/>
              </a:ext>
            </a:extLst>
          </p:cNvPr>
          <p:cNvSpPr/>
          <p:nvPr/>
        </p:nvSpPr>
        <p:spPr>
          <a:xfrm>
            <a:off x="3942515" y="342666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Rectangle: Rounded Corners 54">
            <a:extLst>
              <a:ext uri="{FF2B5EF4-FFF2-40B4-BE49-F238E27FC236}">
                <a16:creationId xmlns:a16="http://schemas.microsoft.com/office/drawing/2014/main" id="{20F8D668-EDBA-429B-9A80-2A23B84C0C28}"/>
              </a:ext>
            </a:extLst>
          </p:cNvPr>
          <p:cNvSpPr/>
          <p:nvPr/>
        </p:nvSpPr>
        <p:spPr>
          <a:xfrm>
            <a:off x="4313049"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angle: Rounded Corners 55">
            <a:extLst>
              <a:ext uri="{FF2B5EF4-FFF2-40B4-BE49-F238E27FC236}">
                <a16:creationId xmlns:a16="http://schemas.microsoft.com/office/drawing/2014/main" id="{129394D4-8AF9-4F2C-8498-09EC732AC9A8}"/>
              </a:ext>
            </a:extLst>
          </p:cNvPr>
          <p:cNvSpPr/>
          <p:nvPr/>
        </p:nvSpPr>
        <p:spPr>
          <a:xfrm>
            <a:off x="4668509" y="414596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8" name="Graphic 57">
            <a:extLst>
              <a:ext uri="{FF2B5EF4-FFF2-40B4-BE49-F238E27FC236}">
                <a16:creationId xmlns:a16="http://schemas.microsoft.com/office/drawing/2014/main" id="{8B45595C-265C-423E-A76B-4F8ECAA4FD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914" y="3426663"/>
            <a:ext cx="343137" cy="308823"/>
          </a:xfrm>
          <a:prstGeom prst="rect">
            <a:avLst/>
          </a:prstGeom>
        </p:spPr>
      </p:pic>
      <p:pic>
        <p:nvPicPr>
          <p:cNvPr id="59" name="Graphic 58">
            <a:extLst>
              <a:ext uri="{FF2B5EF4-FFF2-40B4-BE49-F238E27FC236}">
                <a16:creationId xmlns:a16="http://schemas.microsoft.com/office/drawing/2014/main" id="{B8D4BF50-CEDD-4215-9624-6D3CF355D0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914" y="3766938"/>
            <a:ext cx="343137" cy="308823"/>
          </a:xfrm>
          <a:prstGeom prst="rect">
            <a:avLst/>
          </a:prstGeom>
        </p:spPr>
      </p:pic>
      <p:sp>
        <p:nvSpPr>
          <p:cNvPr id="60" name="Oval 59">
            <a:extLst>
              <a:ext uri="{FF2B5EF4-FFF2-40B4-BE49-F238E27FC236}">
                <a16:creationId xmlns:a16="http://schemas.microsoft.com/office/drawing/2014/main" id="{DB89B0AE-DE44-40D0-8241-2547676016D0}"/>
              </a:ext>
            </a:extLst>
          </p:cNvPr>
          <p:cNvSpPr/>
          <p:nvPr/>
        </p:nvSpPr>
        <p:spPr>
          <a:xfrm>
            <a:off x="7891423" y="342666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C32FA25F-147D-44A3-86BC-5B46C49044BA}"/>
              </a:ext>
            </a:extLst>
          </p:cNvPr>
          <p:cNvSpPr/>
          <p:nvPr/>
        </p:nvSpPr>
        <p:spPr>
          <a:xfrm>
            <a:off x="7566904" y="376693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DBAC2DB9-C2AF-49E4-A19A-EE154ABACD53}"/>
              </a:ext>
            </a:extLst>
          </p:cNvPr>
          <p:cNvSpPr/>
          <p:nvPr/>
        </p:nvSpPr>
        <p:spPr>
          <a:xfrm>
            <a:off x="7220718" y="414596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442F4840-5A74-4551-BBB4-133B74693A33}"/>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a:extLst>
              <a:ext uri="{FF2B5EF4-FFF2-40B4-BE49-F238E27FC236}">
                <a16:creationId xmlns:a16="http://schemas.microsoft.com/office/drawing/2014/main" id="{D2270CD5-4B1D-489D-91FE-43311300EC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914" y="4145969"/>
            <a:ext cx="343137" cy="308823"/>
          </a:xfrm>
          <a:prstGeom prst="rect">
            <a:avLst/>
          </a:prstGeom>
        </p:spPr>
      </p:pic>
      <p:sp>
        <p:nvSpPr>
          <p:cNvPr id="67" name="Rectangle: Rounded Corners 66">
            <a:extLst>
              <a:ext uri="{FF2B5EF4-FFF2-40B4-BE49-F238E27FC236}">
                <a16:creationId xmlns:a16="http://schemas.microsoft.com/office/drawing/2014/main" id="{F0B40731-5177-4EAA-8243-7FA21DE2E1FE}"/>
              </a:ext>
            </a:extLst>
          </p:cNvPr>
          <p:cNvSpPr/>
          <p:nvPr/>
        </p:nvSpPr>
        <p:spPr>
          <a:xfrm>
            <a:off x="5069982" y="447426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Graphic 67">
            <a:extLst>
              <a:ext uri="{FF2B5EF4-FFF2-40B4-BE49-F238E27FC236}">
                <a16:creationId xmlns:a16="http://schemas.microsoft.com/office/drawing/2014/main" id="{501806C1-7E09-443C-9C43-B4213AC20E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0914" y="4474265"/>
            <a:ext cx="343137" cy="308823"/>
          </a:xfrm>
          <a:prstGeom prst="rect">
            <a:avLst/>
          </a:prstGeom>
        </p:spPr>
      </p:pic>
      <p:pic>
        <p:nvPicPr>
          <p:cNvPr id="82" name="Graphic 81" descr="Thought bubble outline">
            <a:extLst>
              <a:ext uri="{FF2B5EF4-FFF2-40B4-BE49-F238E27FC236}">
                <a16:creationId xmlns:a16="http://schemas.microsoft.com/office/drawing/2014/main" id="{1BCDD445-6E83-4E2A-B913-50955949F8B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00246" y="3688989"/>
            <a:ext cx="1770335" cy="1770335"/>
          </a:xfrm>
          <a:prstGeom prst="rect">
            <a:avLst/>
          </a:prstGeom>
        </p:spPr>
      </p:pic>
      <p:sp>
        <p:nvSpPr>
          <p:cNvPr id="83" name="TextBox 82">
            <a:extLst>
              <a:ext uri="{FF2B5EF4-FFF2-40B4-BE49-F238E27FC236}">
                <a16:creationId xmlns:a16="http://schemas.microsoft.com/office/drawing/2014/main" id="{5040AF08-A2FC-4DDF-9CE3-431C73911C71}"/>
              </a:ext>
            </a:extLst>
          </p:cNvPr>
          <p:cNvSpPr txBox="1"/>
          <p:nvPr/>
        </p:nvSpPr>
        <p:spPr>
          <a:xfrm>
            <a:off x="8791697" y="3935727"/>
            <a:ext cx="554545" cy="923330"/>
          </a:xfrm>
          <a:prstGeom prst="rect">
            <a:avLst/>
          </a:prstGeom>
          <a:noFill/>
        </p:spPr>
        <p:txBody>
          <a:bodyPr wrap="square" rtlCol="0">
            <a:spAutoFit/>
          </a:bodyPr>
          <a:lstStyle/>
          <a:p>
            <a:pPr algn="ctr">
              <a:buClr>
                <a:srgbClr val="008CCF"/>
              </a:buClr>
            </a:pPr>
            <a:r>
              <a:rPr lang="es-ES" sz="5400">
                <a:solidFill>
                  <a:schemeClr val="accent1"/>
                </a:solidFill>
              </a:rPr>
              <a:t>?</a:t>
            </a:r>
          </a:p>
        </p:txBody>
      </p:sp>
      <p:pic>
        <p:nvPicPr>
          <p:cNvPr id="5" name="Graphic 4">
            <a:extLst>
              <a:ext uri="{FF2B5EF4-FFF2-40B4-BE49-F238E27FC236}">
                <a16:creationId xmlns:a16="http://schemas.microsoft.com/office/drawing/2014/main" id="{59A07DC5-B29F-494A-8BCE-4A49FB5170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082777" y="4794938"/>
            <a:ext cx="1400097" cy="1400097"/>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8423"/>
    </mc:Choice>
    <mc:Fallback xmlns="">
      <p:transition spd="slow" advTm="8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p:tgtEl>
                                          <p:spTgt spid="34"/>
                                        </p:tgtEl>
                                        <p:attrNameLst>
                                          <p:attrName>ppt_y</p:attrName>
                                        </p:attrNameLst>
                                      </p:cBhvr>
                                      <p:tavLst>
                                        <p:tav tm="0">
                                          <p:val>
                                            <p:strVal val="#ppt_y+#ppt_h*1.125000"/>
                                          </p:val>
                                        </p:tav>
                                        <p:tav tm="100000">
                                          <p:val>
                                            <p:strVal val="#ppt_y"/>
                                          </p:val>
                                        </p:tav>
                                      </p:tavLst>
                                    </p:anim>
                                    <p:animEffect transition="in" filter="wipe(up)">
                                      <p:cBhvr>
                                        <p:cTn id="27" dur="500"/>
                                        <p:tgtEl>
                                          <p:spTgt spid="34"/>
                                        </p:tgtEl>
                                      </p:cBhvr>
                                    </p:animEffect>
                                  </p:childTnLst>
                                </p:cTn>
                              </p:par>
                              <p:par>
                                <p:cTn id="28" presetID="12" presetClass="entr" presetSubtype="4"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250"/>
                                        <p:tgtEl>
                                          <p:spTgt spid="2"/>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250"/>
                                        <p:tgtEl>
                                          <p:spTgt spid="3"/>
                                        </p:tgtEl>
                                      </p:cBhvr>
                                    </p:animEffect>
                                  </p:childTnLst>
                                </p:cTn>
                              </p:par>
                            </p:childTnLst>
                          </p:cTn>
                        </p:par>
                        <p:par>
                          <p:cTn id="43" fill="hold">
                            <p:stCondLst>
                              <p:cond delay="250"/>
                            </p:stCondLst>
                            <p:childTnLst>
                              <p:par>
                                <p:cTn id="44" presetID="10"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25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250"/>
                                        <p:tgtEl>
                                          <p:spTgt spid="6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250"/>
                                        <p:tgtEl>
                                          <p:spTgt spid="55"/>
                                        </p:tgtEl>
                                      </p:cBhvr>
                                    </p:animEffect>
                                  </p:childTnLst>
                                </p:cTn>
                              </p:par>
                              <p:par>
                                <p:cTn id="57" presetID="10"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25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250"/>
                                        <p:tgtEl>
                                          <p:spTgt spid="61"/>
                                        </p:tgtEl>
                                      </p:cBhvr>
                                    </p:animEffect>
                                  </p:childTnLst>
                                </p:cTn>
                              </p:par>
                            </p:childTnLst>
                          </p:cTn>
                        </p:par>
                        <p:par>
                          <p:cTn id="63" fill="hold">
                            <p:stCondLst>
                              <p:cond delay="750"/>
                            </p:stCondLst>
                            <p:childTnLst>
                              <p:par>
                                <p:cTn id="64" presetID="10" presetClass="entr" presetSubtype="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250"/>
                                        <p:tgtEl>
                                          <p:spTgt spid="56"/>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250"/>
                                        <p:tgtEl>
                                          <p:spTgt spid="6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250"/>
                                        <p:tgtEl>
                                          <p:spTgt spid="6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25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25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250"/>
                                        <p:tgtEl>
                                          <p:spTgt spid="65"/>
                                        </p:tgtEl>
                                      </p:cBhvr>
                                    </p:animEffect>
                                  </p:childTnLst>
                                </p:cTn>
                              </p:par>
                              <p:par>
                                <p:cTn id="83" presetID="10" presetClass="exit" presetSubtype="0" fill="hold" grpId="1" nodeType="withEffect">
                                  <p:stCondLst>
                                    <p:cond delay="0"/>
                                  </p:stCondLst>
                                  <p:childTnLst>
                                    <p:animEffect transition="out" filter="fade">
                                      <p:cBhvr>
                                        <p:cTn id="84" dur="250"/>
                                        <p:tgtEl>
                                          <p:spTgt spid="2"/>
                                        </p:tgtEl>
                                      </p:cBhvr>
                                    </p:animEffect>
                                    <p:set>
                                      <p:cBhvr>
                                        <p:cTn id="85" dur="1" fill="hold">
                                          <p:stCondLst>
                                            <p:cond delay="249"/>
                                          </p:stCondLst>
                                        </p:cTn>
                                        <p:tgtEl>
                                          <p:spTgt spid="2"/>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50"/>
                                        <p:tgtEl>
                                          <p:spTgt spid="53"/>
                                        </p:tgtEl>
                                      </p:cBhvr>
                                    </p:animEffect>
                                    <p:set>
                                      <p:cBhvr>
                                        <p:cTn id="88" dur="1" fill="hold">
                                          <p:stCondLst>
                                            <p:cond delay="249"/>
                                          </p:stCondLst>
                                        </p:cTn>
                                        <p:tgtEl>
                                          <p:spTgt spid="5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250"/>
                                        <p:tgtEl>
                                          <p:spTgt spid="3"/>
                                        </p:tgtEl>
                                      </p:cBhvr>
                                    </p:animEffect>
                                    <p:set>
                                      <p:cBhvr>
                                        <p:cTn id="91" dur="1" fill="hold">
                                          <p:stCondLst>
                                            <p:cond delay="249"/>
                                          </p:stCondLst>
                                        </p:cTn>
                                        <p:tgtEl>
                                          <p:spTgt spid="3"/>
                                        </p:tgtEl>
                                        <p:attrNameLst>
                                          <p:attrName>style.visibility</p:attrName>
                                        </p:attrNameLst>
                                      </p:cBhvr>
                                      <p:to>
                                        <p:strVal val="hidden"/>
                                      </p:to>
                                    </p:set>
                                  </p:childTnLst>
                                </p:cTn>
                              </p:par>
                            </p:childTnLst>
                          </p:cTn>
                        </p:par>
                        <p:par>
                          <p:cTn id="92" fill="hold">
                            <p:stCondLst>
                              <p:cond delay="1250"/>
                            </p:stCondLst>
                            <p:childTnLst>
                              <p:par>
                                <p:cTn id="93" presetID="10" presetClass="exit" presetSubtype="0" fill="hold" grpId="1" nodeType="afterEffect">
                                  <p:stCondLst>
                                    <p:cond delay="0"/>
                                  </p:stCondLst>
                                  <p:childTnLst>
                                    <p:animEffect transition="out" filter="fade">
                                      <p:cBhvr>
                                        <p:cTn id="94" dur="250"/>
                                        <p:tgtEl>
                                          <p:spTgt spid="54"/>
                                        </p:tgtEl>
                                      </p:cBhvr>
                                    </p:animEffect>
                                    <p:set>
                                      <p:cBhvr>
                                        <p:cTn id="95" dur="1" fill="hold">
                                          <p:stCondLst>
                                            <p:cond delay="249"/>
                                          </p:stCondLst>
                                        </p:cTn>
                                        <p:tgtEl>
                                          <p:spTgt spid="5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250"/>
                                        <p:tgtEl>
                                          <p:spTgt spid="58"/>
                                        </p:tgtEl>
                                      </p:cBhvr>
                                    </p:animEffect>
                                    <p:set>
                                      <p:cBhvr>
                                        <p:cTn id="98" dur="1" fill="hold">
                                          <p:stCondLst>
                                            <p:cond delay="249"/>
                                          </p:stCondLst>
                                        </p:cTn>
                                        <p:tgtEl>
                                          <p:spTgt spid="5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250"/>
                                        <p:tgtEl>
                                          <p:spTgt spid="60"/>
                                        </p:tgtEl>
                                      </p:cBhvr>
                                    </p:animEffect>
                                    <p:set>
                                      <p:cBhvr>
                                        <p:cTn id="101" dur="1" fill="hold">
                                          <p:stCondLst>
                                            <p:cond delay="249"/>
                                          </p:stCondLst>
                                        </p:cTn>
                                        <p:tgtEl>
                                          <p:spTgt spid="60"/>
                                        </p:tgtEl>
                                        <p:attrNameLst>
                                          <p:attrName>style.visibility</p:attrName>
                                        </p:attrNameLst>
                                      </p:cBhvr>
                                      <p:to>
                                        <p:strVal val="hidden"/>
                                      </p:to>
                                    </p:set>
                                  </p:childTnLst>
                                </p:cTn>
                              </p:par>
                            </p:childTnLst>
                          </p:cTn>
                        </p:par>
                        <p:par>
                          <p:cTn id="102" fill="hold">
                            <p:stCondLst>
                              <p:cond delay="1500"/>
                            </p:stCondLst>
                            <p:childTnLst>
                              <p:par>
                                <p:cTn id="103" presetID="10" presetClass="exit" presetSubtype="0" fill="hold" grpId="1" nodeType="afterEffect">
                                  <p:stCondLst>
                                    <p:cond delay="0"/>
                                  </p:stCondLst>
                                  <p:childTnLst>
                                    <p:animEffect transition="out" filter="fade">
                                      <p:cBhvr>
                                        <p:cTn id="104" dur="250"/>
                                        <p:tgtEl>
                                          <p:spTgt spid="55"/>
                                        </p:tgtEl>
                                      </p:cBhvr>
                                    </p:animEffect>
                                    <p:set>
                                      <p:cBhvr>
                                        <p:cTn id="105" dur="1" fill="hold">
                                          <p:stCondLst>
                                            <p:cond delay="249"/>
                                          </p:stCondLst>
                                        </p:cTn>
                                        <p:tgtEl>
                                          <p:spTgt spid="55"/>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250"/>
                                        <p:tgtEl>
                                          <p:spTgt spid="59"/>
                                        </p:tgtEl>
                                      </p:cBhvr>
                                    </p:animEffect>
                                    <p:set>
                                      <p:cBhvr>
                                        <p:cTn id="108" dur="1" fill="hold">
                                          <p:stCondLst>
                                            <p:cond delay="249"/>
                                          </p:stCondLst>
                                        </p:cTn>
                                        <p:tgtEl>
                                          <p:spTgt spid="5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250"/>
                                        <p:tgtEl>
                                          <p:spTgt spid="61"/>
                                        </p:tgtEl>
                                      </p:cBhvr>
                                    </p:animEffect>
                                    <p:set>
                                      <p:cBhvr>
                                        <p:cTn id="111" dur="1" fill="hold">
                                          <p:stCondLst>
                                            <p:cond delay="249"/>
                                          </p:stCondLst>
                                        </p:cTn>
                                        <p:tgtEl>
                                          <p:spTgt spid="61"/>
                                        </p:tgtEl>
                                        <p:attrNameLst>
                                          <p:attrName>style.visibility</p:attrName>
                                        </p:attrNameLst>
                                      </p:cBhvr>
                                      <p:to>
                                        <p:strVal val="hidden"/>
                                      </p:to>
                                    </p:set>
                                  </p:childTnLst>
                                </p:cTn>
                              </p:par>
                            </p:childTnLst>
                          </p:cTn>
                        </p:par>
                        <p:par>
                          <p:cTn id="112" fill="hold">
                            <p:stCondLst>
                              <p:cond delay="1750"/>
                            </p:stCondLst>
                            <p:childTnLst>
                              <p:par>
                                <p:cTn id="113" presetID="10" presetClass="exit" presetSubtype="0" fill="hold" grpId="1" nodeType="afterEffect">
                                  <p:stCondLst>
                                    <p:cond delay="0"/>
                                  </p:stCondLst>
                                  <p:childTnLst>
                                    <p:animEffect transition="out" filter="fade">
                                      <p:cBhvr>
                                        <p:cTn id="114" dur="250"/>
                                        <p:tgtEl>
                                          <p:spTgt spid="56"/>
                                        </p:tgtEl>
                                      </p:cBhvr>
                                    </p:animEffect>
                                    <p:set>
                                      <p:cBhvr>
                                        <p:cTn id="115" dur="1" fill="hold">
                                          <p:stCondLst>
                                            <p:cond delay="249"/>
                                          </p:stCondLst>
                                        </p:cTn>
                                        <p:tgtEl>
                                          <p:spTgt spid="56"/>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50"/>
                                        <p:tgtEl>
                                          <p:spTgt spid="66"/>
                                        </p:tgtEl>
                                      </p:cBhvr>
                                    </p:animEffect>
                                    <p:set>
                                      <p:cBhvr>
                                        <p:cTn id="118" dur="1" fill="hold">
                                          <p:stCondLst>
                                            <p:cond delay="249"/>
                                          </p:stCondLst>
                                        </p:cTn>
                                        <p:tgtEl>
                                          <p:spTgt spid="66"/>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250"/>
                                        <p:tgtEl>
                                          <p:spTgt spid="64"/>
                                        </p:tgtEl>
                                      </p:cBhvr>
                                    </p:animEffect>
                                    <p:set>
                                      <p:cBhvr>
                                        <p:cTn id="121" dur="1" fill="hold">
                                          <p:stCondLst>
                                            <p:cond delay="249"/>
                                          </p:stCondLst>
                                        </p:cTn>
                                        <p:tgtEl>
                                          <p:spTgt spid="64"/>
                                        </p:tgtEl>
                                        <p:attrNameLst>
                                          <p:attrName>style.visibility</p:attrName>
                                        </p:attrNameLst>
                                      </p:cBhvr>
                                      <p:to>
                                        <p:strVal val="hidden"/>
                                      </p:to>
                                    </p:set>
                                  </p:childTnLst>
                                </p:cTn>
                              </p:par>
                            </p:childTnLst>
                          </p:cTn>
                        </p:par>
                        <p:par>
                          <p:cTn id="122" fill="hold">
                            <p:stCondLst>
                              <p:cond delay="2000"/>
                            </p:stCondLst>
                            <p:childTnLst>
                              <p:par>
                                <p:cTn id="123" presetID="10" presetClass="exit" presetSubtype="0" fill="hold" grpId="1" nodeType="afterEffect">
                                  <p:stCondLst>
                                    <p:cond delay="0"/>
                                  </p:stCondLst>
                                  <p:childTnLst>
                                    <p:animEffect transition="out" filter="fade">
                                      <p:cBhvr>
                                        <p:cTn id="124" dur="250"/>
                                        <p:tgtEl>
                                          <p:spTgt spid="67"/>
                                        </p:tgtEl>
                                      </p:cBhvr>
                                    </p:animEffect>
                                    <p:set>
                                      <p:cBhvr>
                                        <p:cTn id="125" dur="1" fill="hold">
                                          <p:stCondLst>
                                            <p:cond delay="249"/>
                                          </p:stCondLst>
                                        </p:cTn>
                                        <p:tgtEl>
                                          <p:spTgt spid="67"/>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250"/>
                                        <p:tgtEl>
                                          <p:spTgt spid="68"/>
                                        </p:tgtEl>
                                      </p:cBhvr>
                                    </p:animEffect>
                                    <p:set>
                                      <p:cBhvr>
                                        <p:cTn id="128" dur="1" fill="hold">
                                          <p:stCondLst>
                                            <p:cond delay="249"/>
                                          </p:stCondLst>
                                        </p:cTn>
                                        <p:tgtEl>
                                          <p:spTgt spid="6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250"/>
                                        <p:tgtEl>
                                          <p:spTgt spid="65"/>
                                        </p:tgtEl>
                                      </p:cBhvr>
                                    </p:animEffect>
                                    <p:set>
                                      <p:cBhvr>
                                        <p:cTn id="131" dur="1" fill="hold">
                                          <p:stCondLst>
                                            <p:cond delay="249"/>
                                          </p:stCondLst>
                                        </p:cTn>
                                        <p:tgtEl>
                                          <p:spTgt spid="65"/>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2" presetClass="entr" presetSubtype="8" fill="hold" nodeType="clickEffect">
                                  <p:stCondLst>
                                    <p:cond delay="0"/>
                                  </p:stCondLst>
                                  <p:childTnLst>
                                    <p:set>
                                      <p:cBhvr>
                                        <p:cTn id="135" dur="1" fill="hold">
                                          <p:stCondLst>
                                            <p:cond delay="0"/>
                                          </p:stCondLst>
                                        </p:cTn>
                                        <p:tgtEl>
                                          <p:spTgt spid="5"/>
                                        </p:tgtEl>
                                        <p:attrNameLst>
                                          <p:attrName>style.visibility</p:attrName>
                                        </p:attrNameLst>
                                      </p:cBhvr>
                                      <p:to>
                                        <p:strVal val="visible"/>
                                      </p:to>
                                    </p:set>
                                    <p:anim calcmode="lin" valueType="num">
                                      <p:cBhvr additive="base">
                                        <p:cTn id="136" dur="500"/>
                                        <p:tgtEl>
                                          <p:spTgt spid="5"/>
                                        </p:tgtEl>
                                        <p:attrNameLst>
                                          <p:attrName>ppt_x</p:attrName>
                                        </p:attrNameLst>
                                      </p:cBhvr>
                                      <p:tavLst>
                                        <p:tav tm="0">
                                          <p:val>
                                            <p:strVal val="#ppt_x-#ppt_w*1.125000"/>
                                          </p:val>
                                        </p:tav>
                                        <p:tav tm="100000">
                                          <p:val>
                                            <p:strVal val="#ppt_x"/>
                                          </p:val>
                                        </p:tav>
                                      </p:tavLst>
                                    </p:anim>
                                    <p:animEffect transition="in" filter="wipe(right)">
                                      <p:cBhvr>
                                        <p:cTn id="137" dur="500"/>
                                        <p:tgtEl>
                                          <p:spTgt spid="5"/>
                                        </p:tgtEl>
                                      </p:cBhvr>
                                    </p:animEffect>
                                  </p:childTnLst>
                                </p:cTn>
                              </p:par>
                            </p:childTnLst>
                          </p:cTn>
                        </p:par>
                        <p:par>
                          <p:cTn id="138" fill="hold">
                            <p:stCondLst>
                              <p:cond delay="500"/>
                            </p:stCondLst>
                            <p:childTnLst>
                              <p:par>
                                <p:cTn id="139" presetID="22" presetClass="entr" presetSubtype="4" fill="hold" nodeType="afterEffect">
                                  <p:stCondLst>
                                    <p:cond delay="0"/>
                                  </p:stCondLst>
                                  <p:childTnLst>
                                    <p:set>
                                      <p:cBhvr>
                                        <p:cTn id="140" dur="1" fill="hold">
                                          <p:stCondLst>
                                            <p:cond delay="0"/>
                                          </p:stCondLst>
                                        </p:cTn>
                                        <p:tgtEl>
                                          <p:spTgt spid="82"/>
                                        </p:tgtEl>
                                        <p:attrNameLst>
                                          <p:attrName>style.visibility</p:attrName>
                                        </p:attrNameLst>
                                      </p:cBhvr>
                                      <p:to>
                                        <p:strVal val="visible"/>
                                      </p:to>
                                    </p:set>
                                    <p:animEffect transition="in" filter="wipe(down)">
                                      <p:cBhvr>
                                        <p:cTn id="141" dur="500"/>
                                        <p:tgtEl>
                                          <p:spTgt spid="82"/>
                                        </p:tgtEl>
                                      </p:cBhvr>
                                    </p:animEffect>
                                  </p:childTnLst>
                                </p:cTn>
                              </p:par>
                            </p:childTnLst>
                          </p:cTn>
                        </p:par>
                        <p:par>
                          <p:cTn id="142" fill="hold">
                            <p:stCondLst>
                              <p:cond delay="1000"/>
                            </p:stCondLst>
                            <p:childTnLst>
                              <p:par>
                                <p:cTn id="143" presetID="10" presetClass="entr" presetSubtype="0" fill="hold" grpId="0" nodeType="afterEffect">
                                  <p:stCondLst>
                                    <p:cond delay="0"/>
                                  </p:stCondLst>
                                  <p:childTnLst>
                                    <p:set>
                                      <p:cBhvr>
                                        <p:cTn id="144" dur="1" fill="hold">
                                          <p:stCondLst>
                                            <p:cond delay="0"/>
                                          </p:stCondLst>
                                        </p:cTn>
                                        <p:tgtEl>
                                          <p:spTgt spid="83"/>
                                        </p:tgtEl>
                                        <p:attrNameLst>
                                          <p:attrName>style.visibility</p:attrName>
                                        </p:attrNameLst>
                                      </p:cBhvr>
                                      <p:to>
                                        <p:strVal val="visible"/>
                                      </p:to>
                                    </p:set>
                                    <p:animEffect transition="in" filter="fade">
                                      <p:cBhvr>
                                        <p:cTn id="145" dur="2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 grpId="0" animBg="1"/>
      <p:bldP spid="2" grpId="1" animBg="1"/>
      <p:bldP spid="3" grpId="0" animBg="1"/>
      <p:bldP spid="3" grpId="1" animBg="1"/>
      <p:bldP spid="54" grpId="0" animBg="1"/>
      <p:bldP spid="54" grpId="1" animBg="1"/>
      <p:bldP spid="55" grpId="0" animBg="1"/>
      <p:bldP spid="55" grpId="1" animBg="1"/>
      <p:bldP spid="56" grpId="0" animBg="1"/>
      <p:bldP spid="56" grpId="1" animBg="1"/>
      <p:bldP spid="60" grpId="0" animBg="1"/>
      <p:bldP spid="60" grpId="1" animBg="1"/>
      <p:bldP spid="61" grpId="0" animBg="1"/>
      <p:bldP spid="61" grpId="1" animBg="1"/>
      <p:bldP spid="64" grpId="0" animBg="1"/>
      <p:bldP spid="64" grpId="1" animBg="1"/>
      <p:bldP spid="65" grpId="0" animBg="1"/>
      <p:bldP spid="65" grpId="1" animBg="1"/>
      <p:bldP spid="67" grpId="0" animBg="1"/>
      <p:bldP spid="67" grpId="1" animBg="1"/>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D94325D-31BD-4F80-A2E5-E56584342FB7}"/>
              </a:ext>
            </a:extLst>
          </p:cNvPr>
          <p:cNvGrpSpPr/>
          <p:nvPr/>
        </p:nvGrpSpPr>
        <p:grpSpPr>
          <a:xfrm>
            <a:off x="1862977" y="2956834"/>
            <a:ext cx="2703209" cy="2703209"/>
            <a:chOff x="2983305" y="632829"/>
            <a:chExt cx="6225390" cy="6225390"/>
          </a:xfrm>
        </p:grpSpPr>
        <p:pic>
          <p:nvPicPr>
            <p:cNvPr id="30" name="Picture 29" descr="Icon&#10;&#10;Description automatically generated">
              <a:extLst>
                <a:ext uri="{FF2B5EF4-FFF2-40B4-BE49-F238E27FC236}">
                  <a16:creationId xmlns:a16="http://schemas.microsoft.com/office/drawing/2014/main" id="{F0A04175-E398-434E-A3C9-D95666E56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31" name="Group 30">
              <a:extLst>
                <a:ext uri="{FF2B5EF4-FFF2-40B4-BE49-F238E27FC236}">
                  <a16:creationId xmlns:a16="http://schemas.microsoft.com/office/drawing/2014/main" id="{DE9663A2-AC66-44C8-BAC7-922DB4D2A38F}"/>
                </a:ext>
              </a:extLst>
            </p:cNvPr>
            <p:cNvGrpSpPr/>
            <p:nvPr/>
          </p:nvGrpSpPr>
          <p:grpSpPr>
            <a:xfrm>
              <a:off x="4980361" y="2965690"/>
              <a:ext cx="2197848" cy="1559668"/>
              <a:chOff x="4980361" y="2998462"/>
              <a:chExt cx="2197848" cy="1559668"/>
            </a:xfrm>
          </p:grpSpPr>
          <p:sp>
            <p:nvSpPr>
              <p:cNvPr id="32" name="Rectangle: Rounded Corners 31">
                <a:extLst>
                  <a:ext uri="{FF2B5EF4-FFF2-40B4-BE49-F238E27FC236}">
                    <a16:creationId xmlns:a16="http://schemas.microsoft.com/office/drawing/2014/main" id="{360087FF-446F-4375-91B7-9C4AE576B767}"/>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Graphic 32">
                <a:extLst>
                  <a:ext uri="{FF2B5EF4-FFF2-40B4-BE49-F238E27FC236}">
                    <a16:creationId xmlns:a16="http://schemas.microsoft.com/office/drawing/2014/main" id="{8B99A4A3-8218-4DB8-ABEA-60EF7EA0A3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9031" y="2998462"/>
                <a:ext cx="669178" cy="602260"/>
              </a:xfrm>
              <a:prstGeom prst="rect">
                <a:avLst/>
              </a:prstGeom>
            </p:spPr>
          </p:pic>
          <p:pic>
            <p:nvPicPr>
              <p:cNvPr id="47" name="Graphic 46">
                <a:extLst>
                  <a:ext uri="{FF2B5EF4-FFF2-40B4-BE49-F238E27FC236}">
                    <a16:creationId xmlns:a16="http://schemas.microsoft.com/office/drawing/2014/main" id="{4C9C9EFE-F757-4B54-AEAE-2D5415316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2998462"/>
                <a:ext cx="669178" cy="602260"/>
              </a:xfrm>
              <a:prstGeom prst="rect">
                <a:avLst/>
              </a:prstGeom>
            </p:spPr>
          </p:pic>
          <p:pic>
            <p:nvPicPr>
              <p:cNvPr id="48" name="Graphic 47">
                <a:extLst>
                  <a:ext uri="{FF2B5EF4-FFF2-40B4-BE49-F238E27FC236}">
                    <a16:creationId xmlns:a16="http://schemas.microsoft.com/office/drawing/2014/main" id="{36A9F7EC-61B9-4ABC-8D9A-FEB605A2A7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3955870"/>
                <a:ext cx="669178" cy="602260"/>
              </a:xfrm>
              <a:prstGeom prst="rect">
                <a:avLst/>
              </a:prstGeom>
            </p:spPr>
          </p:pic>
          <p:pic>
            <p:nvPicPr>
              <p:cNvPr id="49" name="Graphic 48">
                <a:extLst>
                  <a:ext uri="{FF2B5EF4-FFF2-40B4-BE49-F238E27FC236}">
                    <a16:creationId xmlns:a16="http://schemas.microsoft.com/office/drawing/2014/main" id="{EE242E16-537C-44AD-A41B-6B605B4F24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678" y="3197198"/>
                <a:ext cx="557214" cy="204788"/>
              </a:xfrm>
              <a:prstGeom prst="rect">
                <a:avLst/>
              </a:prstGeom>
            </p:spPr>
          </p:pic>
          <p:grpSp>
            <p:nvGrpSpPr>
              <p:cNvPr id="50" name="Group 49">
                <a:extLst>
                  <a:ext uri="{FF2B5EF4-FFF2-40B4-BE49-F238E27FC236}">
                    <a16:creationId xmlns:a16="http://schemas.microsoft.com/office/drawing/2014/main" id="{34A5B8D7-E888-4AA6-85FF-AB30F4FDEF5B}"/>
                  </a:ext>
                </a:extLst>
              </p:cNvPr>
              <p:cNvGrpSpPr/>
              <p:nvPr/>
            </p:nvGrpSpPr>
            <p:grpSpPr>
              <a:xfrm>
                <a:off x="5810116" y="4048999"/>
                <a:ext cx="557214" cy="416003"/>
                <a:chOff x="5810116" y="4097465"/>
                <a:chExt cx="557214" cy="416003"/>
              </a:xfrm>
            </p:grpSpPr>
            <p:sp>
              <p:nvSpPr>
                <p:cNvPr id="51" name="Freeform: Shape 50">
                  <a:extLst>
                    <a:ext uri="{FF2B5EF4-FFF2-40B4-BE49-F238E27FC236}">
                      <a16:creationId xmlns:a16="http://schemas.microsoft.com/office/drawing/2014/main" id="{A1A67F9E-C71C-461C-B499-A385D73CA930}"/>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s-ES"/>
                </a:p>
              </p:txBody>
            </p:sp>
            <p:pic>
              <p:nvPicPr>
                <p:cNvPr id="52" name="Graphic 51">
                  <a:extLst>
                    <a:ext uri="{FF2B5EF4-FFF2-40B4-BE49-F238E27FC236}">
                      <a16:creationId xmlns:a16="http://schemas.microsoft.com/office/drawing/2014/main" id="{F0F6F1D6-A0AA-4AD7-BE9A-92E97B1FA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0116" y="4203072"/>
                  <a:ext cx="557214" cy="204788"/>
                </a:xfrm>
                <a:prstGeom prst="rect">
                  <a:avLst/>
                </a:prstGeom>
              </p:spPr>
            </p:pic>
          </p:grpSp>
        </p:grpSp>
      </p:grpSp>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a:t>In this video, you will see…</a:t>
            </a:r>
          </a:p>
        </p:txBody>
      </p:sp>
      <p:pic>
        <p:nvPicPr>
          <p:cNvPr id="5" name="Graphic 4">
            <a:extLst>
              <a:ext uri="{FF2B5EF4-FFF2-40B4-BE49-F238E27FC236}">
                <a16:creationId xmlns:a16="http://schemas.microsoft.com/office/drawing/2014/main" id="{F31077F4-28D9-40A3-BFF6-500CE09745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102992" y="944381"/>
            <a:ext cx="1996440" cy="1996440"/>
          </a:xfrm>
          <a:prstGeom prst="rect">
            <a:avLst/>
          </a:prstGeom>
        </p:spPr>
      </p:pic>
      <p:grpSp>
        <p:nvGrpSpPr>
          <p:cNvPr id="23" name="Group 22">
            <a:extLst>
              <a:ext uri="{FF2B5EF4-FFF2-40B4-BE49-F238E27FC236}">
                <a16:creationId xmlns:a16="http://schemas.microsoft.com/office/drawing/2014/main" id="{0E6F1B43-8A05-4408-B43B-5C00DA1FE5B9}"/>
              </a:ext>
            </a:extLst>
          </p:cNvPr>
          <p:cNvGrpSpPr/>
          <p:nvPr/>
        </p:nvGrpSpPr>
        <p:grpSpPr>
          <a:xfrm>
            <a:off x="5472137" y="3755614"/>
            <a:ext cx="1276237" cy="1187450"/>
            <a:chOff x="4283075" y="2225675"/>
            <a:chExt cx="1276237" cy="1187450"/>
          </a:xfrm>
        </p:grpSpPr>
        <p:sp>
          <p:nvSpPr>
            <p:cNvPr id="16" name="Freeform: Shape 15">
              <a:extLst>
                <a:ext uri="{FF2B5EF4-FFF2-40B4-BE49-F238E27FC236}">
                  <a16:creationId xmlns:a16="http://schemas.microsoft.com/office/drawing/2014/main" id="{5C3E79AF-81C0-4578-890B-35B1BA04A972}"/>
                </a:ext>
              </a:extLst>
            </p:cNvPr>
            <p:cNvSpPr/>
            <p:nvPr/>
          </p:nvSpPr>
          <p:spPr>
            <a:xfrm>
              <a:off x="4283075" y="2225675"/>
              <a:ext cx="1187450" cy="11874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s-ES">
                <a:solidFill>
                  <a:schemeClr val="tx2"/>
                </a:solidFill>
              </a:endParaRPr>
            </a:p>
          </p:txBody>
        </p:sp>
        <p:sp>
          <p:nvSpPr>
            <p:cNvPr id="17" name="Freeform: Shape 16">
              <a:extLst>
                <a:ext uri="{FF2B5EF4-FFF2-40B4-BE49-F238E27FC236}">
                  <a16:creationId xmlns:a16="http://schemas.microsoft.com/office/drawing/2014/main" id="{C983AC81-1AF8-4268-86F8-C0EF0CEB2503}"/>
                </a:ext>
              </a:extLst>
            </p:cNvPr>
            <p:cNvSpPr/>
            <p:nvPr/>
          </p:nvSpPr>
          <p:spPr>
            <a:xfrm>
              <a:off x="4465732" y="2368291"/>
              <a:ext cx="1004792" cy="812390"/>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s-ES"/>
            </a:p>
          </p:txBody>
        </p:sp>
        <p:sp>
          <p:nvSpPr>
            <p:cNvPr id="24" name="Oval 23">
              <a:extLst>
                <a:ext uri="{FF2B5EF4-FFF2-40B4-BE49-F238E27FC236}">
                  <a16:creationId xmlns:a16="http://schemas.microsoft.com/office/drawing/2014/main" id="{0C8B7A21-D54E-41D8-9A03-7EA04E88F470}"/>
                </a:ext>
              </a:extLst>
            </p:cNvPr>
            <p:cNvSpPr/>
            <p:nvPr/>
          </p:nvSpPr>
          <p:spPr>
            <a:xfrm>
              <a:off x="5376432" y="2461978"/>
              <a:ext cx="182880" cy="182880"/>
            </a:xfrm>
            <a:prstGeom prst="ellipse">
              <a:avLst/>
            </a:prstGeom>
            <a:solidFill>
              <a:schemeClr val="accent2"/>
            </a:solidFill>
            <a:ln w="17463" cap="flat">
              <a:noFill/>
              <a:prstDash val="solid"/>
              <a:miter/>
            </a:ln>
          </p:spPr>
          <p:txBody>
            <a:bodyPr rtlCol="0" anchor="ctr"/>
            <a:lstStyle/>
            <a:p>
              <a:endParaRPr lang="es-ES"/>
            </a:p>
          </p:txBody>
        </p:sp>
      </p:grpSp>
      <p:grpSp>
        <p:nvGrpSpPr>
          <p:cNvPr id="36" name="Graphic 34" descr="Circular flowchart with solid fill">
            <a:extLst>
              <a:ext uri="{FF2B5EF4-FFF2-40B4-BE49-F238E27FC236}">
                <a16:creationId xmlns:a16="http://schemas.microsoft.com/office/drawing/2014/main" id="{387E0368-06B1-4B93-886E-236D97BC2506}"/>
              </a:ext>
            </a:extLst>
          </p:cNvPr>
          <p:cNvGrpSpPr/>
          <p:nvPr/>
        </p:nvGrpSpPr>
        <p:grpSpPr>
          <a:xfrm>
            <a:off x="7794907" y="3351119"/>
            <a:ext cx="1996440" cy="1996440"/>
            <a:chOff x="7230630" y="1905642"/>
            <a:chExt cx="1653335" cy="1653335"/>
          </a:xfrm>
        </p:grpSpPr>
        <p:sp>
          <p:nvSpPr>
            <p:cNvPr id="37" name="Freeform: Shape 36">
              <a:extLst>
                <a:ext uri="{FF2B5EF4-FFF2-40B4-BE49-F238E27FC236}">
                  <a16:creationId xmlns:a16="http://schemas.microsoft.com/office/drawing/2014/main" id="{1B278FF4-1AB8-44B1-B874-E8D04A0FB417}"/>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A6FCA4CB-03E4-43B9-A5D2-55CCA31BA3F1}"/>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63B86B4C-1DD1-4F07-A269-0622E172CD21}"/>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D516A667-F7F2-4483-B71F-E9B750AE8CE4}"/>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BE585930-FAF4-4F47-9D8B-E4852BB71268}"/>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96F50F14-96FD-4EDA-92D5-B14E67907DBB}"/>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grpSp>
      <p:sp>
        <p:nvSpPr>
          <p:cNvPr id="3" name="TextBox 2">
            <a:extLst>
              <a:ext uri="{FF2B5EF4-FFF2-40B4-BE49-F238E27FC236}">
                <a16:creationId xmlns:a16="http://schemas.microsoft.com/office/drawing/2014/main" id="{96B9B2A9-60F4-4038-8212-A73522555FEA}"/>
              </a:ext>
            </a:extLst>
          </p:cNvPr>
          <p:cNvSpPr txBox="1"/>
          <p:nvPr/>
        </p:nvSpPr>
        <p:spPr>
          <a:xfrm>
            <a:off x="5057492" y="4991758"/>
            <a:ext cx="2105527" cy="830997"/>
          </a:xfrm>
          <a:prstGeom prst="rect">
            <a:avLst/>
          </a:prstGeom>
          <a:noFill/>
        </p:spPr>
        <p:txBody>
          <a:bodyPr wrap="square" rtlCol="0">
            <a:spAutoFit/>
          </a:bodyPr>
          <a:lstStyle/>
          <a:p>
            <a:pPr algn="ctr">
              <a:buClr>
                <a:srgbClr val="008CCF"/>
              </a:buClr>
            </a:pPr>
            <a:r>
              <a:rPr lang="es-ES" sz="2400"/>
              <a:t>Outlier analysis</a:t>
            </a:r>
          </a:p>
        </p:txBody>
      </p:sp>
      <p:sp>
        <p:nvSpPr>
          <p:cNvPr id="28" name="TextBox 27">
            <a:extLst>
              <a:ext uri="{FF2B5EF4-FFF2-40B4-BE49-F238E27FC236}">
                <a16:creationId xmlns:a16="http://schemas.microsoft.com/office/drawing/2014/main" id="{6BFC56D0-5375-426B-A8C6-1413CD32D56C}"/>
              </a:ext>
            </a:extLst>
          </p:cNvPr>
          <p:cNvSpPr txBox="1"/>
          <p:nvPr/>
        </p:nvSpPr>
        <p:spPr>
          <a:xfrm>
            <a:off x="7740364" y="4991758"/>
            <a:ext cx="2105527" cy="1200329"/>
          </a:xfrm>
          <a:prstGeom prst="rect">
            <a:avLst/>
          </a:prstGeom>
          <a:noFill/>
        </p:spPr>
        <p:txBody>
          <a:bodyPr wrap="square" rtlCol="0">
            <a:spAutoFit/>
          </a:bodyPr>
          <a:lstStyle/>
          <a:p>
            <a:pPr algn="ctr">
              <a:buClr>
                <a:srgbClr val="008CCF"/>
              </a:buClr>
            </a:pPr>
            <a:r>
              <a:rPr lang="es-ES" sz="2400"/>
              <a:t>Follow-up analysis</a:t>
            </a:r>
          </a:p>
          <a:p>
            <a:pPr marL="342900" indent="-342900" algn="ctr">
              <a:buClr>
                <a:srgbClr val="008CCF"/>
              </a:buClr>
              <a:buFont typeface="Rubik" pitchFamily="2" charset="-79"/>
              <a:buChar char="•"/>
            </a:pPr>
            <a:endParaRPr lang="es-ES" sz="2400"/>
          </a:p>
        </p:txBody>
      </p:sp>
      <p:sp>
        <p:nvSpPr>
          <p:cNvPr id="34" name="TextBox 33">
            <a:extLst>
              <a:ext uri="{FF2B5EF4-FFF2-40B4-BE49-F238E27FC236}">
                <a16:creationId xmlns:a16="http://schemas.microsoft.com/office/drawing/2014/main" id="{992D1966-D349-45A0-A02F-3897486E4578}"/>
              </a:ext>
            </a:extLst>
          </p:cNvPr>
          <p:cNvSpPr txBox="1"/>
          <p:nvPr/>
        </p:nvSpPr>
        <p:spPr>
          <a:xfrm>
            <a:off x="2222838" y="4991758"/>
            <a:ext cx="2258670" cy="830997"/>
          </a:xfrm>
          <a:prstGeom prst="rect">
            <a:avLst/>
          </a:prstGeom>
          <a:noFill/>
        </p:spPr>
        <p:txBody>
          <a:bodyPr wrap="square" rtlCol="0">
            <a:spAutoFit/>
          </a:bodyPr>
          <a:lstStyle/>
          <a:p>
            <a:pPr algn="ctr">
              <a:buClr>
                <a:srgbClr val="008CCF"/>
              </a:buClr>
            </a:pPr>
            <a:r>
              <a:rPr lang="es-ES" sz="2400"/>
              <a:t>Validation rule analysis</a:t>
            </a:r>
          </a:p>
        </p:txBody>
      </p:sp>
      <p:sp>
        <p:nvSpPr>
          <p:cNvPr id="35" name="Rectangle: Rounded Corners 34">
            <a:extLst>
              <a:ext uri="{FF2B5EF4-FFF2-40B4-BE49-F238E27FC236}">
                <a16:creationId xmlns:a16="http://schemas.microsoft.com/office/drawing/2014/main" id="{3DDE1EA4-514A-405D-9E0F-86D105E8214F}"/>
              </a:ext>
            </a:extLst>
          </p:cNvPr>
          <p:cNvSpPr/>
          <p:nvPr/>
        </p:nvSpPr>
        <p:spPr>
          <a:xfrm>
            <a:off x="4708039" y="2659397"/>
            <a:ext cx="28346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Quality app </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4="http://schemas.microsoft.com/office/powerpoint/2010/main">
    <mc:Choice Requires="p14">
      <p:transition spd="slow" p14:dur="2000" advTm="12552"/>
    </mc:Choice>
    <mc:Fallback xmlns="">
      <p:transition spd="slow" advTm="12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anim calcmode="lin" valueType="num">
                                      <p:cBhvr>
                                        <p:cTn id="12" dur="500" fill="hold"/>
                                        <p:tgtEl>
                                          <p:spTgt spid="35"/>
                                        </p:tgtEl>
                                        <p:attrNameLst>
                                          <p:attrName>ppt_x</p:attrName>
                                        </p:attrNameLst>
                                      </p:cBhvr>
                                      <p:tavLst>
                                        <p:tav tm="0">
                                          <p:val>
                                            <p:strVal val="#ppt_x"/>
                                          </p:val>
                                        </p:tav>
                                        <p:tav tm="100000">
                                          <p:val>
                                            <p:strVal val="#ppt_x"/>
                                          </p:val>
                                        </p:tav>
                                      </p:tavLst>
                                    </p:anim>
                                    <p:anim calcmode="lin" valueType="num">
                                      <p:cBhvr>
                                        <p:cTn id="13" dur="500" fill="hold"/>
                                        <p:tgtEl>
                                          <p:spTgt spid="3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par>
                          <p:cTn id="21" fill="hold">
                            <p:stCondLst>
                              <p:cond delay="2000"/>
                            </p:stCondLst>
                            <p:childTnLst>
                              <p:par>
                                <p:cTn id="22" presetID="10" presetClass="entr" presetSubtype="0" fill="hold" nodeType="afterEffect">
                                  <p:stCondLst>
                                    <p:cond delay="5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4"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A39686E-A20D-4214-9C36-29B22A9E3BE3}"/>
              </a:ext>
            </a:extLst>
          </p:cNvPr>
          <p:cNvSpPr>
            <a:spLocks noChangeAspect="1"/>
          </p:cNvSpPr>
          <p:nvPr/>
        </p:nvSpPr>
        <p:spPr>
          <a:xfrm>
            <a:off x="9147685" y="2336490"/>
            <a:ext cx="548640" cy="5486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s-ES"/>
              <a:t>Data quality app</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5AAB18E7-A77C-4639-A87E-4C18AA029A3A}"/>
              </a:ext>
            </a:extLst>
          </p:cNvPr>
          <p:cNvSpPr>
            <a:spLocks noChangeAspect="1"/>
          </p:cNvSpPr>
          <p:nvPr/>
        </p:nvSpPr>
        <p:spPr>
          <a:xfrm>
            <a:off x="9147685" y="3132705"/>
            <a:ext cx="548640" cy="5486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Rounded Corners 15">
            <a:extLst>
              <a:ext uri="{FF2B5EF4-FFF2-40B4-BE49-F238E27FC236}">
                <a16:creationId xmlns:a16="http://schemas.microsoft.com/office/drawing/2014/main" id="{47E4F55B-0B35-4D54-832C-668E77177D11}"/>
              </a:ext>
            </a:extLst>
          </p:cNvPr>
          <p:cNvSpPr>
            <a:spLocks noChangeAspect="1"/>
          </p:cNvSpPr>
          <p:nvPr/>
        </p:nvSpPr>
        <p:spPr>
          <a:xfrm>
            <a:off x="9147685" y="3928920"/>
            <a:ext cx="548640" cy="5486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angle: Rounded Corners 16">
            <a:extLst>
              <a:ext uri="{FF2B5EF4-FFF2-40B4-BE49-F238E27FC236}">
                <a16:creationId xmlns:a16="http://schemas.microsoft.com/office/drawing/2014/main" id="{E5D76741-2620-4D8F-9CED-07A09B73DB91}"/>
              </a:ext>
            </a:extLst>
          </p:cNvPr>
          <p:cNvSpPr>
            <a:spLocks noChangeAspect="1"/>
          </p:cNvSpPr>
          <p:nvPr/>
        </p:nvSpPr>
        <p:spPr>
          <a:xfrm>
            <a:off x="9147685" y="4725134"/>
            <a:ext cx="548640" cy="54864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aphic 13">
            <a:extLst>
              <a:ext uri="{FF2B5EF4-FFF2-40B4-BE49-F238E27FC236}">
                <a16:creationId xmlns:a16="http://schemas.microsoft.com/office/drawing/2014/main" id="{9A87C1E0-B7B6-49FC-92FB-81E5BEA567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5465" y="4725134"/>
            <a:ext cx="548641" cy="577328"/>
          </a:xfrm>
          <a:prstGeom prst="rect">
            <a:avLst/>
          </a:prstGeom>
        </p:spPr>
      </p:pic>
      <p:pic>
        <p:nvPicPr>
          <p:cNvPr id="19" name="Graphic 18">
            <a:extLst>
              <a:ext uri="{FF2B5EF4-FFF2-40B4-BE49-F238E27FC236}">
                <a16:creationId xmlns:a16="http://schemas.microsoft.com/office/drawing/2014/main" id="{A97F2B9A-FC33-4C8C-B837-236AE910E7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9947173" y="3906837"/>
            <a:ext cx="605225" cy="563160"/>
          </a:xfrm>
          <a:prstGeom prst="rect">
            <a:avLst/>
          </a:prstGeom>
        </p:spPr>
      </p:pic>
      <p:sp>
        <p:nvSpPr>
          <p:cNvPr id="22" name="Freeform: Shape 21">
            <a:extLst>
              <a:ext uri="{FF2B5EF4-FFF2-40B4-BE49-F238E27FC236}">
                <a16:creationId xmlns:a16="http://schemas.microsoft.com/office/drawing/2014/main" id="{06E8FC4D-6222-496D-9D20-FCD9091D4608}"/>
              </a:ext>
            </a:extLst>
          </p:cNvPr>
          <p:cNvSpPr/>
          <p:nvPr/>
        </p:nvSpPr>
        <p:spPr>
          <a:xfrm rot="18900000">
            <a:off x="562447" y="4462823"/>
            <a:ext cx="1149787" cy="1149787"/>
          </a:xfrm>
          <a:custGeom>
            <a:avLst/>
            <a:gdLst>
              <a:gd name="connsiteX0" fmla="*/ 1149788 w 1149787"/>
              <a:gd name="connsiteY0" fmla="*/ 574894 h 1149787"/>
              <a:gd name="connsiteX1" fmla="*/ 574894 w 1149787"/>
              <a:gd name="connsiteY1" fmla="*/ 1149788 h 1149787"/>
              <a:gd name="connsiteX2" fmla="*/ 0 w 1149787"/>
              <a:gd name="connsiteY2" fmla="*/ 574894 h 1149787"/>
              <a:gd name="connsiteX3" fmla="*/ 574894 w 1149787"/>
              <a:gd name="connsiteY3" fmla="*/ 0 h 1149787"/>
              <a:gd name="connsiteX4" fmla="*/ 1149788 w 1149787"/>
              <a:gd name="connsiteY4" fmla="*/ 574894 h 1149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787" h="1149787">
                <a:moveTo>
                  <a:pt x="1149788" y="574894"/>
                </a:moveTo>
                <a:cubicBezTo>
                  <a:pt x="1149788" y="892399"/>
                  <a:pt x="892399" y="1149788"/>
                  <a:pt x="574894" y="1149788"/>
                </a:cubicBezTo>
                <a:cubicBezTo>
                  <a:pt x="257389" y="1149788"/>
                  <a:pt x="0" y="892399"/>
                  <a:pt x="0" y="574894"/>
                </a:cubicBezTo>
                <a:cubicBezTo>
                  <a:pt x="0" y="257389"/>
                  <a:pt x="257389" y="0"/>
                  <a:pt x="574894" y="0"/>
                </a:cubicBezTo>
                <a:cubicBezTo>
                  <a:pt x="892399" y="0"/>
                  <a:pt x="1149788" y="257389"/>
                  <a:pt x="1149788" y="574894"/>
                </a:cubicBezTo>
                <a:close/>
              </a:path>
            </a:pathLst>
          </a:custGeom>
          <a:solidFill>
            <a:srgbClr val="FFFFFF"/>
          </a:solidFill>
          <a:ln w="2769" cap="flat">
            <a:noFill/>
            <a:prstDash val="solid"/>
            <a:miter/>
          </a:ln>
        </p:spPr>
        <p:txBody>
          <a:bodyPr rtlCol="0" anchor="ctr"/>
          <a:lstStyle/>
          <a:p>
            <a:endParaRPr lang="es-ES"/>
          </a:p>
        </p:txBody>
      </p:sp>
      <p:sp>
        <p:nvSpPr>
          <p:cNvPr id="23" name="TextBox 22">
            <a:extLst>
              <a:ext uri="{FF2B5EF4-FFF2-40B4-BE49-F238E27FC236}">
                <a16:creationId xmlns:a16="http://schemas.microsoft.com/office/drawing/2014/main" id="{08C77B86-8E81-4554-A744-851953CC5A4D}"/>
              </a:ext>
            </a:extLst>
          </p:cNvPr>
          <p:cNvSpPr txBox="1"/>
          <p:nvPr/>
        </p:nvSpPr>
        <p:spPr>
          <a:xfrm>
            <a:off x="4225371" y="1341426"/>
            <a:ext cx="3741258" cy="461665"/>
          </a:xfrm>
          <a:prstGeom prst="rect">
            <a:avLst/>
          </a:prstGeom>
          <a:noFill/>
        </p:spPr>
        <p:txBody>
          <a:bodyPr wrap="square" rtlCol="0">
            <a:spAutoFit/>
          </a:bodyPr>
          <a:lstStyle/>
          <a:p>
            <a:pPr algn="ctr">
              <a:buClr>
                <a:srgbClr val="008CCF"/>
              </a:buClr>
            </a:pPr>
            <a:r>
              <a:rPr lang="es-ES" sz="2400"/>
              <a:t>Validation rule analysis</a:t>
            </a:r>
          </a:p>
        </p:txBody>
      </p:sp>
      <p:sp>
        <p:nvSpPr>
          <p:cNvPr id="33" name="Freeform: Shape 32">
            <a:extLst>
              <a:ext uri="{FF2B5EF4-FFF2-40B4-BE49-F238E27FC236}">
                <a16:creationId xmlns:a16="http://schemas.microsoft.com/office/drawing/2014/main" id="{2B87AC19-3822-4C0E-BF36-D570FD888CA7}"/>
              </a:ext>
            </a:extLst>
          </p:cNvPr>
          <p:cNvSpPr/>
          <p:nvPr/>
        </p:nvSpPr>
        <p:spPr>
          <a:xfrm>
            <a:off x="2118707" y="3026436"/>
            <a:ext cx="304183" cy="304183"/>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A3CEAD91-0FB6-4056-A422-65E50E65D496}"/>
              </a:ext>
            </a:extLst>
          </p:cNvPr>
          <p:cNvSpPr/>
          <p:nvPr/>
        </p:nvSpPr>
        <p:spPr>
          <a:xfrm>
            <a:off x="3047726" y="3483236"/>
            <a:ext cx="304183" cy="304183"/>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6D82A616-9FE3-4B92-A267-5CFAD33697FE}"/>
              </a:ext>
            </a:extLst>
          </p:cNvPr>
          <p:cNvSpPr/>
          <p:nvPr/>
        </p:nvSpPr>
        <p:spPr>
          <a:xfrm>
            <a:off x="3071031" y="3049915"/>
            <a:ext cx="257401" cy="257399"/>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665B30DE-5358-436D-BFF9-E0BDE4FF3D95}"/>
              </a:ext>
            </a:extLst>
          </p:cNvPr>
          <p:cNvSpPr/>
          <p:nvPr/>
        </p:nvSpPr>
        <p:spPr>
          <a:xfrm>
            <a:off x="2599687" y="3506540"/>
            <a:ext cx="257399" cy="257399"/>
          </a:xfrm>
          <a:custGeom>
            <a:avLst/>
            <a:gdLst>
              <a:gd name="connsiteX0" fmla="*/ 234796 w 257399"/>
              <a:gd name="connsiteY0" fmla="*/ 257399 h 257399"/>
              <a:gd name="connsiteX1" fmla="*/ 22603 w 257399"/>
              <a:gd name="connsiteY1" fmla="*/ 257399 h 257399"/>
              <a:gd name="connsiteX2" fmla="*/ 0 w 257399"/>
              <a:gd name="connsiteY2" fmla="*/ 234796 h 257399"/>
              <a:gd name="connsiteX3" fmla="*/ 0 w 257399"/>
              <a:gd name="connsiteY3" fmla="*/ 22603 h 257399"/>
              <a:gd name="connsiteX4" fmla="*/ 22603 w 257399"/>
              <a:gd name="connsiteY4" fmla="*/ 0 h 257399"/>
              <a:gd name="connsiteX5" fmla="*/ 234796 w 257399"/>
              <a:gd name="connsiteY5" fmla="*/ 0 h 257399"/>
              <a:gd name="connsiteX6" fmla="*/ 257399 w 257399"/>
              <a:gd name="connsiteY6" fmla="*/ 22603 h 257399"/>
              <a:gd name="connsiteX7" fmla="*/ 257399 w 257399"/>
              <a:gd name="connsiteY7" fmla="*/ 234796 h 257399"/>
              <a:gd name="connsiteX8" fmla="*/ 234796 w 257399"/>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99" h="257399">
                <a:moveTo>
                  <a:pt x="234796" y="257399"/>
                </a:moveTo>
                <a:lnTo>
                  <a:pt x="22603" y="257399"/>
                </a:lnTo>
                <a:cubicBezTo>
                  <a:pt x="10163" y="257399"/>
                  <a:pt x="0" y="247236"/>
                  <a:pt x="0" y="234796"/>
                </a:cubicBezTo>
                <a:lnTo>
                  <a:pt x="0" y="22603"/>
                </a:lnTo>
                <a:cubicBezTo>
                  <a:pt x="0" y="10163"/>
                  <a:pt x="10163" y="0"/>
                  <a:pt x="22603" y="0"/>
                </a:cubicBezTo>
                <a:lnTo>
                  <a:pt x="234796" y="0"/>
                </a:lnTo>
                <a:cubicBezTo>
                  <a:pt x="247236" y="0"/>
                  <a:pt x="257399" y="10163"/>
                  <a:pt x="257399" y="22603"/>
                </a:cubicBezTo>
                <a:lnTo>
                  <a:pt x="257399" y="234796"/>
                </a:lnTo>
                <a:cubicBezTo>
                  <a:pt x="257399" y="247412"/>
                  <a:pt x="247236" y="257399"/>
                  <a:pt x="234796" y="257399"/>
                </a:cubicBezTo>
                <a:close/>
              </a:path>
            </a:pathLst>
          </a:custGeom>
          <a:solidFill>
            <a:srgbClr val="FF8F02"/>
          </a:solidFill>
          <a:ln w="1746"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A0398F9A-4FB3-4BB4-9D9A-76B1FF8F4657}"/>
              </a:ext>
            </a:extLst>
          </p:cNvPr>
          <p:cNvSpPr/>
          <p:nvPr/>
        </p:nvSpPr>
        <p:spPr>
          <a:xfrm>
            <a:off x="2142011" y="3945118"/>
            <a:ext cx="257399" cy="257399"/>
          </a:xfrm>
          <a:custGeom>
            <a:avLst/>
            <a:gdLst>
              <a:gd name="connsiteX0" fmla="*/ 234971 w 257399"/>
              <a:gd name="connsiteY0" fmla="*/ 257399 h 257399"/>
              <a:gd name="connsiteX1" fmla="*/ 22603 w 257399"/>
              <a:gd name="connsiteY1" fmla="*/ 257399 h 257399"/>
              <a:gd name="connsiteX2" fmla="*/ 0 w 257399"/>
              <a:gd name="connsiteY2" fmla="*/ 234796 h 257399"/>
              <a:gd name="connsiteX3" fmla="*/ 0 w 257399"/>
              <a:gd name="connsiteY3" fmla="*/ 22604 h 257399"/>
              <a:gd name="connsiteX4" fmla="*/ 22603 w 257399"/>
              <a:gd name="connsiteY4" fmla="*/ 0 h 257399"/>
              <a:gd name="connsiteX5" fmla="*/ 234796 w 257399"/>
              <a:gd name="connsiteY5" fmla="*/ 0 h 257399"/>
              <a:gd name="connsiteX6" fmla="*/ 257399 w 257399"/>
              <a:gd name="connsiteY6" fmla="*/ 22604 h 257399"/>
              <a:gd name="connsiteX7" fmla="*/ 257399 w 257399"/>
              <a:gd name="connsiteY7" fmla="*/ 234796 h 257399"/>
              <a:gd name="connsiteX8" fmla="*/ 234971 w 257399"/>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399" h="257399">
                <a:moveTo>
                  <a:pt x="234971" y="257399"/>
                </a:moveTo>
                <a:lnTo>
                  <a:pt x="22603" y="257399"/>
                </a:lnTo>
                <a:cubicBezTo>
                  <a:pt x="10163" y="257399"/>
                  <a:pt x="0" y="247236"/>
                  <a:pt x="0" y="234796"/>
                </a:cubicBezTo>
                <a:lnTo>
                  <a:pt x="0" y="22604"/>
                </a:lnTo>
                <a:cubicBezTo>
                  <a:pt x="0" y="10163"/>
                  <a:pt x="10163" y="0"/>
                  <a:pt x="22603" y="0"/>
                </a:cubicBezTo>
                <a:lnTo>
                  <a:pt x="234796" y="0"/>
                </a:lnTo>
                <a:cubicBezTo>
                  <a:pt x="247236" y="0"/>
                  <a:pt x="257399" y="10163"/>
                  <a:pt x="257399" y="22604"/>
                </a:cubicBezTo>
                <a:lnTo>
                  <a:pt x="257399" y="234796"/>
                </a:lnTo>
                <a:cubicBezTo>
                  <a:pt x="257399"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BADD77D4-4201-44A0-8FAE-79D749249FEC}"/>
              </a:ext>
            </a:extLst>
          </p:cNvPr>
          <p:cNvSpPr/>
          <p:nvPr/>
        </p:nvSpPr>
        <p:spPr>
          <a:xfrm>
            <a:off x="2579918" y="3040015"/>
            <a:ext cx="296834" cy="277111"/>
          </a:xfrm>
          <a:custGeom>
            <a:avLst/>
            <a:gdLst>
              <a:gd name="connsiteX0" fmla="*/ 18543 w 296834"/>
              <a:gd name="connsiteY0" fmla="*/ 277111 h 277111"/>
              <a:gd name="connsiteX1" fmla="*/ 278220 w 296834"/>
              <a:gd name="connsiteY1" fmla="*/ 277111 h 277111"/>
              <a:gd name="connsiteX2" fmla="*/ 294516 w 296834"/>
              <a:gd name="connsiteY2" fmla="*/ 249602 h 277111"/>
              <a:gd name="connsiteX3" fmla="*/ 164852 w 296834"/>
              <a:gd name="connsiteY3" fmla="*/ 9725 h 277111"/>
              <a:gd name="connsiteX4" fmla="*/ 132086 w 296834"/>
              <a:gd name="connsiteY4" fmla="*/ 9725 h 277111"/>
              <a:gd name="connsiteX5" fmla="*/ 2247 w 296834"/>
              <a:gd name="connsiteY5" fmla="*/ 249602 h 277111"/>
              <a:gd name="connsiteX6" fmla="*/ 18543 w 296834"/>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834" h="277111">
                <a:moveTo>
                  <a:pt x="18543" y="277111"/>
                </a:moveTo>
                <a:lnTo>
                  <a:pt x="278220" y="277111"/>
                </a:lnTo>
                <a:cubicBezTo>
                  <a:pt x="292238" y="277111"/>
                  <a:pt x="301349" y="262042"/>
                  <a:pt x="294516" y="249602"/>
                </a:cubicBezTo>
                <a:lnTo>
                  <a:pt x="164852" y="9725"/>
                </a:lnTo>
                <a:cubicBezTo>
                  <a:pt x="157843" y="-3242"/>
                  <a:pt x="139095" y="-3242"/>
                  <a:pt x="132086" y="9725"/>
                </a:cubicBezTo>
                <a:lnTo>
                  <a:pt x="2247" y="249602"/>
                </a:lnTo>
                <a:cubicBezTo>
                  <a:pt x="-4411" y="262042"/>
                  <a:pt x="4525" y="277111"/>
                  <a:pt x="18543" y="277111"/>
                </a:cubicBezTo>
                <a:close/>
              </a:path>
            </a:pathLst>
          </a:custGeom>
          <a:solidFill>
            <a:srgbClr val="2196F3"/>
          </a:solidFill>
          <a:ln w="1746"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73DA149F-A8DB-4FE1-8052-84064E56AC3A}"/>
              </a:ext>
            </a:extLst>
          </p:cNvPr>
          <p:cNvSpPr/>
          <p:nvPr/>
        </p:nvSpPr>
        <p:spPr>
          <a:xfrm>
            <a:off x="2122244" y="3496816"/>
            <a:ext cx="297007" cy="277111"/>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1BB61617-0782-4839-B344-F067E210E6C3}"/>
              </a:ext>
            </a:extLst>
          </p:cNvPr>
          <p:cNvSpPr/>
          <p:nvPr/>
        </p:nvSpPr>
        <p:spPr>
          <a:xfrm>
            <a:off x="3051263" y="3935218"/>
            <a:ext cx="297007" cy="277111"/>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42" name="Pentagon 41">
            <a:extLst>
              <a:ext uri="{FF2B5EF4-FFF2-40B4-BE49-F238E27FC236}">
                <a16:creationId xmlns:a16="http://schemas.microsoft.com/office/drawing/2014/main" id="{CDC70AB4-C650-4E62-A837-F880DCCC5078}"/>
              </a:ext>
            </a:extLst>
          </p:cNvPr>
          <p:cNvSpPr/>
          <p:nvPr/>
        </p:nvSpPr>
        <p:spPr>
          <a:xfrm>
            <a:off x="2579918" y="3935592"/>
            <a:ext cx="287277" cy="273597"/>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Freeform: Shape 42">
            <a:extLst>
              <a:ext uri="{FF2B5EF4-FFF2-40B4-BE49-F238E27FC236}">
                <a16:creationId xmlns:a16="http://schemas.microsoft.com/office/drawing/2014/main" id="{AEAB9FCC-2047-461B-9ED8-15470BD9C2C2}"/>
              </a:ext>
            </a:extLst>
          </p:cNvPr>
          <p:cNvSpPr/>
          <p:nvPr/>
        </p:nvSpPr>
        <p:spPr>
          <a:xfrm>
            <a:off x="6091376" y="3882185"/>
            <a:ext cx="257401" cy="257399"/>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CA2708DB-04D0-46F0-B23F-461AC06433FF}"/>
              </a:ext>
            </a:extLst>
          </p:cNvPr>
          <p:cNvSpPr/>
          <p:nvPr/>
        </p:nvSpPr>
        <p:spPr>
          <a:xfrm>
            <a:off x="6091376" y="3552645"/>
            <a:ext cx="257401" cy="257399"/>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90212CAC-574D-4D45-9D11-823BD5C04E1A}"/>
              </a:ext>
            </a:extLst>
          </p:cNvPr>
          <p:cNvSpPr/>
          <p:nvPr/>
        </p:nvSpPr>
        <p:spPr>
          <a:xfrm>
            <a:off x="6091377" y="3273146"/>
            <a:ext cx="257401" cy="257399"/>
          </a:xfrm>
          <a:custGeom>
            <a:avLst/>
            <a:gdLst>
              <a:gd name="connsiteX0" fmla="*/ 234971 w 257401"/>
              <a:gd name="connsiteY0" fmla="*/ 257399 h 257399"/>
              <a:gd name="connsiteX1" fmla="*/ 22604 w 257401"/>
              <a:gd name="connsiteY1" fmla="*/ 257399 h 257399"/>
              <a:gd name="connsiteX2" fmla="*/ 0 w 257401"/>
              <a:gd name="connsiteY2" fmla="*/ 234796 h 257399"/>
              <a:gd name="connsiteX3" fmla="*/ 0 w 257401"/>
              <a:gd name="connsiteY3" fmla="*/ 22603 h 257399"/>
              <a:gd name="connsiteX4" fmla="*/ 22604 w 257401"/>
              <a:gd name="connsiteY4" fmla="*/ 0 h 257399"/>
              <a:gd name="connsiteX5" fmla="*/ 234796 w 257401"/>
              <a:gd name="connsiteY5" fmla="*/ 0 h 257399"/>
              <a:gd name="connsiteX6" fmla="*/ 257399 w 257401"/>
              <a:gd name="connsiteY6" fmla="*/ 22603 h 257399"/>
              <a:gd name="connsiteX7" fmla="*/ 257399 w 257401"/>
              <a:gd name="connsiteY7" fmla="*/ 234796 h 257399"/>
              <a:gd name="connsiteX8" fmla="*/ 234971 w 257401"/>
              <a:gd name="connsiteY8" fmla="*/ 257399 h 25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01" h="257399">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w="1746" cap="flat">
            <a:noFill/>
            <a:prstDash val="solid"/>
            <a:miter/>
          </a:ln>
        </p:spPr>
        <p:txBody>
          <a:bodyPr rtlCol="0" anchor="ctr"/>
          <a:lstStyle/>
          <a:p>
            <a:endParaRPr lang="es-ES"/>
          </a:p>
        </p:txBody>
      </p:sp>
      <p:pic>
        <p:nvPicPr>
          <p:cNvPr id="13" name="Graphic 12">
            <a:extLst>
              <a:ext uri="{FF2B5EF4-FFF2-40B4-BE49-F238E27FC236}">
                <a16:creationId xmlns:a16="http://schemas.microsoft.com/office/drawing/2014/main" id="{ABB517CF-C31B-472C-AA1F-1C8CBADCD1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9947173" y="2270241"/>
            <a:ext cx="605225" cy="563160"/>
          </a:xfrm>
          <a:prstGeom prst="rect">
            <a:avLst/>
          </a:prstGeom>
        </p:spPr>
      </p:pic>
      <p:sp>
        <p:nvSpPr>
          <p:cNvPr id="46" name="Freeform: Shape 45">
            <a:extLst>
              <a:ext uri="{FF2B5EF4-FFF2-40B4-BE49-F238E27FC236}">
                <a16:creationId xmlns:a16="http://schemas.microsoft.com/office/drawing/2014/main" id="{5817BEF7-4743-4A6F-A11E-E4D871899D75}"/>
              </a:ext>
            </a:extLst>
          </p:cNvPr>
          <p:cNvSpPr/>
          <p:nvPr/>
        </p:nvSpPr>
        <p:spPr>
          <a:xfrm>
            <a:off x="5961043" y="3815786"/>
            <a:ext cx="297007" cy="277111"/>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A6BF83CF-BCB6-457B-86F8-260465990C93}"/>
              </a:ext>
            </a:extLst>
          </p:cNvPr>
          <p:cNvSpPr/>
          <p:nvPr/>
        </p:nvSpPr>
        <p:spPr>
          <a:xfrm>
            <a:off x="5961043" y="3483367"/>
            <a:ext cx="297007" cy="277111"/>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C2D6F364-5A4D-4296-BCB1-3A169F7BD27D}"/>
              </a:ext>
            </a:extLst>
          </p:cNvPr>
          <p:cNvSpPr/>
          <p:nvPr/>
        </p:nvSpPr>
        <p:spPr>
          <a:xfrm>
            <a:off x="5961043" y="3150949"/>
            <a:ext cx="297007" cy="277111"/>
          </a:xfrm>
          <a:custGeom>
            <a:avLst/>
            <a:gdLst>
              <a:gd name="connsiteX0" fmla="*/ 18716 w 297007"/>
              <a:gd name="connsiteY0" fmla="*/ 277111 h 277111"/>
              <a:gd name="connsiteX1" fmla="*/ 278393 w 297007"/>
              <a:gd name="connsiteY1" fmla="*/ 277111 h 277111"/>
              <a:gd name="connsiteX2" fmla="*/ 294689 w 297007"/>
              <a:gd name="connsiteY2" fmla="*/ 249602 h 277111"/>
              <a:gd name="connsiteX3" fmla="*/ 164850 w 297007"/>
              <a:gd name="connsiteY3" fmla="*/ 9725 h 277111"/>
              <a:gd name="connsiteX4" fmla="*/ 132084 w 297007"/>
              <a:gd name="connsiteY4" fmla="*/ 9725 h 277111"/>
              <a:gd name="connsiteX5" fmla="*/ 2245 w 297007"/>
              <a:gd name="connsiteY5" fmla="*/ 249602 h 277111"/>
              <a:gd name="connsiteX6" fmla="*/ 18716 w 297007"/>
              <a:gd name="connsiteY6" fmla="*/ 277111 h 27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07" h="277111">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w="1746" cap="flat">
            <a:noFill/>
            <a:prstDash val="solid"/>
            <a:miter/>
          </a:ln>
        </p:spPr>
        <p:txBody>
          <a:bodyPr rtlCol="0" anchor="ctr"/>
          <a:lstStyle/>
          <a:p>
            <a:endParaRPr lang="es-ES"/>
          </a:p>
        </p:txBody>
      </p:sp>
      <p:pic>
        <p:nvPicPr>
          <p:cNvPr id="18" name="Graphic 17">
            <a:extLst>
              <a:ext uri="{FF2B5EF4-FFF2-40B4-BE49-F238E27FC236}">
                <a16:creationId xmlns:a16="http://schemas.microsoft.com/office/drawing/2014/main" id="{AAA850F5-B3A4-4E0D-81A6-6D5DD05023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
            <a:off x="9947173" y="3088539"/>
            <a:ext cx="605225" cy="563160"/>
          </a:xfrm>
          <a:prstGeom prst="rect">
            <a:avLst/>
          </a:prstGeom>
        </p:spPr>
      </p:pic>
      <p:sp>
        <p:nvSpPr>
          <p:cNvPr id="49" name="Freeform: Shape 48">
            <a:extLst>
              <a:ext uri="{FF2B5EF4-FFF2-40B4-BE49-F238E27FC236}">
                <a16:creationId xmlns:a16="http://schemas.microsoft.com/office/drawing/2014/main" id="{846ED160-8CDA-4DAE-9799-AE47C4FE1F1C}"/>
              </a:ext>
            </a:extLst>
          </p:cNvPr>
          <p:cNvSpPr/>
          <p:nvPr/>
        </p:nvSpPr>
        <p:spPr>
          <a:xfrm>
            <a:off x="5943908" y="3608386"/>
            <a:ext cx="304183" cy="304183"/>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B0830868-94B1-4C0F-A19B-36F3F2D4E49A}"/>
              </a:ext>
            </a:extLst>
          </p:cNvPr>
          <p:cNvSpPr/>
          <p:nvPr/>
        </p:nvSpPr>
        <p:spPr>
          <a:xfrm>
            <a:off x="5953867" y="3240373"/>
            <a:ext cx="304183" cy="304183"/>
          </a:xfrm>
          <a:custGeom>
            <a:avLst/>
            <a:gdLst>
              <a:gd name="connsiteX0" fmla="*/ 304183 w 304183"/>
              <a:gd name="connsiteY0" fmla="*/ 152092 h 304183"/>
              <a:gd name="connsiteX1" fmla="*/ 152092 w 304183"/>
              <a:gd name="connsiteY1" fmla="*/ 304183 h 304183"/>
              <a:gd name="connsiteX2" fmla="*/ 0 w 304183"/>
              <a:gd name="connsiteY2" fmla="*/ 152092 h 304183"/>
              <a:gd name="connsiteX3" fmla="*/ 152092 w 304183"/>
              <a:gd name="connsiteY3" fmla="*/ 0 h 304183"/>
              <a:gd name="connsiteX4" fmla="*/ 304183 w 304183"/>
              <a:gd name="connsiteY4" fmla="*/ 152092 h 30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83" h="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w="1746" cap="flat">
            <a:noFill/>
            <a:prstDash val="solid"/>
            <a:miter/>
          </a:ln>
        </p:spPr>
        <p:txBody>
          <a:bodyPr rtlCol="0" anchor="ctr"/>
          <a:lstStyle/>
          <a:p>
            <a:endParaRPr lang="es-ES"/>
          </a:p>
        </p:txBody>
      </p:sp>
      <p:sp>
        <p:nvSpPr>
          <p:cNvPr id="51" name="Pentagon 50">
            <a:extLst>
              <a:ext uri="{FF2B5EF4-FFF2-40B4-BE49-F238E27FC236}">
                <a16:creationId xmlns:a16="http://schemas.microsoft.com/office/drawing/2014/main" id="{978B44E7-D903-4F56-93BD-B0A78D034068}"/>
              </a:ext>
            </a:extLst>
          </p:cNvPr>
          <p:cNvSpPr/>
          <p:nvPr/>
        </p:nvSpPr>
        <p:spPr>
          <a:xfrm>
            <a:off x="5987146" y="3517783"/>
            <a:ext cx="287277" cy="273597"/>
          </a:xfrm>
          <a:prstGeom prst="pent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2" name="Group 51">
            <a:extLst>
              <a:ext uri="{FF2B5EF4-FFF2-40B4-BE49-F238E27FC236}">
                <a16:creationId xmlns:a16="http://schemas.microsoft.com/office/drawing/2014/main" id="{BC8426EB-FCBA-483E-AFD7-1D10945E506E}"/>
              </a:ext>
            </a:extLst>
          </p:cNvPr>
          <p:cNvGrpSpPr/>
          <p:nvPr/>
        </p:nvGrpSpPr>
        <p:grpSpPr>
          <a:xfrm>
            <a:off x="4081463" y="1629808"/>
            <a:ext cx="4032355" cy="4032355"/>
            <a:chOff x="2983305" y="632829"/>
            <a:chExt cx="6225390" cy="6225390"/>
          </a:xfrm>
        </p:grpSpPr>
        <p:pic>
          <p:nvPicPr>
            <p:cNvPr id="53" name="Picture 52" descr="Icon&#10;&#10;Description automatically generated">
              <a:extLst>
                <a:ext uri="{FF2B5EF4-FFF2-40B4-BE49-F238E27FC236}">
                  <a16:creationId xmlns:a16="http://schemas.microsoft.com/office/drawing/2014/main" id="{3B1B1ADA-FA99-480A-ABE3-84C989E7FB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54" name="Group 53">
              <a:extLst>
                <a:ext uri="{FF2B5EF4-FFF2-40B4-BE49-F238E27FC236}">
                  <a16:creationId xmlns:a16="http://schemas.microsoft.com/office/drawing/2014/main" id="{5DEACA41-E32E-46F0-BAA6-391AAD76CEA0}"/>
                </a:ext>
              </a:extLst>
            </p:cNvPr>
            <p:cNvGrpSpPr/>
            <p:nvPr/>
          </p:nvGrpSpPr>
          <p:grpSpPr>
            <a:xfrm>
              <a:off x="4980361" y="2965690"/>
              <a:ext cx="2197848" cy="1559668"/>
              <a:chOff x="4980361" y="2998462"/>
              <a:chExt cx="2197848" cy="1559668"/>
            </a:xfrm>
          </p:grpSpPr>
          <p:sp>
            <p:nvSpPr>
              <p:cNvPr id="55" name="Rectangle: Rounded Corners 54">
                <a:extLst>
                  <a:ext uri="{FF2B5EF4-FFF2-40B4-BE49-F238E27FC236}">
                    <a16:creationId xmlns:a16="http://schemas.microsoft.com/office/drawing/2014/main" id="{E0DB5B83-FBB7-4B8A-9AD9-7EACEAF00534}"/>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6" name="Graphic 55">
                <a:extLst>
                  <a:ext uri="{FF2B5EF4-FFF2-40B4-BE49-F238E27FC236}">
                    <a16:creationId xmlns:a16="http://schemas.microsoft.com/office/drawing/2014/main" id="{9DAE37FB-797A-4808-B1FB-19816A6338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09031" y="2998462"/>
                <a:ext cx="669178" cy="602260"/>
              </a:xfrm>
              <a:prstGeom prst="rect">
                <a:avLst/>
              </a:prstGeom>
            </p:spPr>
          </p:pic>
          <p:pic>
            <p:nvPicPr>
              <p:cNvPr id="57" name="Graphic 56">
                <a:extLst>
                  <a:ext uri="{FF2B5EF4-FFF2-40B4-BE49-F238E27FC236}">
                    <a16:creationId xmlns:a16="http://schemas.microsoft.com/office/drawing/2014/main" id="{AE04ADE6-FE4E-4F1C-9920-D668739CE9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0361" y="2998462"/>
                <a:ext cx="669178" cy="602260"/>
              </a:xfrm>
              <a:prstGeom prst="rect">
                <a:avLst/>
              </a:prstGeom>
            </p:spPr>
          </p:pic>
          <p:pic>
            <p:nvPicPr>
              <p:cNvPr id="58" name="Graphic 57">
                <a:extLst>
                  <a:ext uri="{FF2B5EF4-FFF2-40B4-BE49-F238E27FC236}">
                    <a16:creationId xmlns:a16="http://schemas.microsoft.com/office/drawing/2014/main" id="{6850542A-D70F-4CED-873C-18D2951662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0361" y="3955870"/>
                <a:ext cx="669178" cy="602260"/>
              </a:xfrm>
              <a:prstGeom prst="rect">
                <a:avLst/>
              </a:prstGeom>
            </p:spPr>
          </p:pic>
          <p:pic>
            <p:nvPicPr>
              <p:cNvPr id="59" name="Graphic 58">
                <a:extLst>
                  <a:ext uri="{FF2B5EF4-FFF2-40B4-BE49-F238E27FC236}">
                    <a16:creationId xmlns:a16="http://schemas.microsoft.com/office/drawing/2014/main" id="{8DB557CE-BF0A-4B79-85B3-F3BF75F3FD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00678" y="3197198"/>
                <a:ext cx="557214" cy="204788"/>
              </a:xfrm>
              <a:prstGeom prst="rect">
                <a:avLst/>
              </a:prstGeom>
            </p:spPr>
          </p:pic>
          <p:grpSp>
            <p:nvGrpSpPr>
              <p:cNvPr id="60" name="Group 59">
                <a:extLst>
                  <a:ext uri="{FF2B5EF4-FFF2-40B4-BE49-F238E27FC236}">
                    <a16:creationId xmlns:a16="http://schemas.microsoft.com/office/drawing/2014/main" id="{1E1DC697-F036-41FA-BFED-42BED77C5600}"/>
                  </a:ext>
                </a:extLst>
              </p:cNvPr>
              <p:cNvGrpSpPr/>
              <p:nvPr/>
            </p:nvGrpSpPr>
            <p:grpSpPr>
              <a:xfrm>
                <a:off x="5810116" y="4048999"/>
                <a:ext cx="557214" cy="416003"/>
                <a:chOff x="5810116" y="4097465"/>
                <a:chExt cx="557214" cy="416003"/>
              </a:xfrm>
            </p:grpSpPr>
            <p:sp>
              <p:nvSpPr>
                <p:cNvPr id="61" name="Freeform: Shape 60">
                  <a:extLst>
                    <a:ext uri="{FF2B5EF4-FFF2-40B4-BE49-F238E27FC236}">
                      <a16:creationId xmlns:a16="http://schemas.microsoft.com/office/drawing/2014/main" id="{D35A8827-6980-4327-B103-FC1FE6A9C95A}"/>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s-ES"/>
                </a:p>
              </p:txBody>
            </p:sp>
            <p:pic>
              <p:nvPicPr>
                <p:cNvPr id="62" name="Graphic 61">
                  <a:extLst>
                    <a:ext uri="{FF2B5EF4-FFF2-40B4-BE49-F238E27FC236}">
                      <a16:creationId xmlns:a16="http://schemas.microsoft.com/office/drawing/2014/main" id="{7B3DC9DC-E711-4BCF-844A-45AD876CE15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0116" y="4203072"/>
                  <a:ext cx="557214" cy="204788"/>
                </a:xfrm>
                <a:prstGeom prst="rect">
                  <a:avLst/>
                </a:prstGeom>
              </p:spPr>
            </p:pic>
          </p:grpSp>
        </p:grpSp>
      </p:gr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59" advTm="13316">
        <p159:morph option="byObject"/>
      </p:transition>
    </mc:Choice>
    <mc:Fallback xmlns="">
      <p:transition spd="slow" advTm="1331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40000">
                                          <p:cBhvr additive="base">
                                            <p:cTn id="7" dur="4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8" dur="4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40000">
                                          <p:cBhvr additive="base">
                                            <p:cTn id="11" dur="4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12" dur="4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40000">
                                          <p:cBhvr additive="base">
                                            <p:cTn id="15" dur="4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16" dur="4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0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40000">
                                          <p:cBhvr additive="base">
                                            <p:cTn id="19" dur="400" fill="hold"/>
                                            <p:tgtEl>
                                              <p:spTgt spid="37"/>
                                            </p:tgtEl>
                                            <p:attrNameLst>
                                              <p:attrName>ppt_x</p:attrName>
                                            </p:attrNameLst>
                                          </p:cBhvr>
                                          <p:tavLst>
                                            <p:tav tm="0">
                                              <p:val>
                                                <p:strVal val="0-#ppt_w/2"/>
                                              </p:val>
                                            </p:tav>
                                            <p:tav tm="100000">
                                              <p:val>
                                                <p:strVal val="#ppt_x"/>
                                              </p:val>
                                            </p:tav>
                                          </p:tavLst>
                                        </p:anim>
                                        <p:anim calcmode="lin" valueType="num" p14:bounceEnd="40000">
                                          <p:cBhvr additive="base">
                                            <p:cTn id="20" dur="4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0000">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14:bounceEnd="40000">
                                          <p:cBhvr additive="base">
                                            <p:cTn id="23" dur="400" fill="hold"/>
                                            <p:tgtEl>
                                              <p:spTgt spid="38"/>
                                            </p:tgtEl>
                                            <p:attrNameLst>
                                              <p:attrName>ppt_x</p:attrName>
                                            </p:attrNameLst>
                                          </p:cBhvr>
                                          <p:tavLst>
                                            <p:tav tm="0">
                                              <p:val>
                                                <p:strVal val="0-#ppt_w/2"/>
                                              </p:val>
                                            </p:tav>
                                            <p:tav tm="100000">
                                              <p:val>
                                                <p:strVal val="#ppt_x"/>
                                              </p:val>
                                            </p:tav>
                                          </p:tavLst>
                                        </p:anim>
                                        <p:anim calcmode="lin" valueType="num" p14:bounceEnd="40000">
                                          <p:cBhvr additive="base">
                                            <p:cTn id="24" dur="4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0000">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14:bounceEnd="40000">
                                          <p:cBhvr additive="base">
                                            <p:cTn id="27" dur="40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28" dur="4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0000">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14:bounceEnd="40000">
                                          <p:cBhvr additive="base">
                                            <p:cTn id="31" dur="400" fill="hold"/>
                                            <p:tgtEl>
                                              <p:spTgt spid="40"/>
                                            </p:tgtEl>
                                            <p:attrNameLst>
                                              <p:attrName>ppt_x</p:attrName>
                                            </p:attrNameLst>
                                          </p:cBhvr>
                                          <p:tavLst>
                                            <p:tav tm="0">
                                              <p:val>
                                                <p:strVal val="0-#ppt_w/2"/>
                                              </p:val>
                                            </p:tav>
                                            <p:tav tm="100000">
                                              <p:val>
                                                <p:strVal val="#ppt_x"/>
                                              </p:val>
                                            </p:tav>
                                          </p:tavLst>
                                        </p:anim>
                                        <p:anim calcmode="lin" valueType="num" p14:bounceEnd="40000">
                                          <p:cBhvr additive="base">
                                            <p:cTn id="32" dur="40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0000">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14:bounceEnd="40000">
                                          <p:cBhvr additive="base">
                                            <p:cTn id="35" dur="4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36" dur="4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40000">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14:bounceEnd="40000">
                                          <p:cBhvr additive="base">
                                            <p:cTn id="39" dur="4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40" dur="400" fill="hold"/>
                                            <p:tgtEl>
                                              <p:spTgt spid="42"/>
                                            </p:tgtEl>
                                            <p:attrNameLst>
                                              <p:attrName>ppt_y</p:attrName>
                                            </p:attrNameLst>
                                          </p:cBhvr>
                                          <p:tavLst>
                                            <p:tav tm="0">
                                              <p:val>
                                                <p:strVal val="#ppt_y"/>
                                              </p:val>
                                            </p:tav>
                                            <p:tav tm="100000">
                                              <p:val>
                                                <p:strVal val="#ppt_y"/>
                                              </p:val>
                                            </p:tav>
                                          </p:tavLst>
                                        </p:anim>
                                      </p:childTnLst>
                                    </p:cTn>
                                  </p:par>
                                </p:childTnLst>
                              </p:cTn>
                            </p:par>
                            <p:par>
                              <p:cTn id="41" fill="hold">
                                <p:stCondLst>
                                  <p:cond delay="400"/>
                                </p:stCondLst>
                                <p:childTnLst>
                                  <p:par>
                                    <p:cTn id="42" presetID="63" presetClass="path" presetSubtype="0" accel="50000" decel="50000" fill="hold" grpId="1" nodeType="afterEffect">
                                      <p:stCondLst>
                                        <p:cond delay="0"/>
                                      </p:stCondLst>
                                      <p:childTnLst>
                                        <p:animMotion origin="layout" path="M 0 0 L 0.25 0 E" pathEditMode="relative" ptsTypes="">
                                          <p:cBhvr>
                                            <p:cTn id="43" dur="750" fill="hold"/>
                                            <p:tgtEl>
                                              <p:spTgt spid="36"/>
                                            </p:tgtEl>
                                            <p:attrNameLst>
                                              <p:attrName>ppt_x</p:attrName>
                                              <p:attrName>ppt_y</p:attrName>
                                            </p:attrNameLst>
                                          </p:cBhvr>
                                        </p:animMotion>
                                      </p:childTnLst>
                                    </p:cTn>
                                  </p:par>
                                  <p:par>
                                    <p:cTn id="44" presetID="63" presetClass="path" presetSubtype="0" accel="50000" decel="50000" fill="hold" grpId="1" nodeType="withEffect">
                                      <p:stCondLst>
                                        <p:cond delay="0"/>
                                      </p:stCondLst>
                                      <p:childTnLst>
                                        <p:animMotion origin="layout" path="M 0 0 L 0.25 0 E" pathEditMode="relative" ptsTypes="">
                                          <p:cBhvr>
                                            <p:cTn id="45" dur="750" fill="hold"/>
                                            <p:tgtEl>
                                              <p:spTgt spid="37"/>
                                            </p:tgtEl>
                                            <p:attrNameLst>
                                              <p:attrName>ppt_x</p:attrName>
                                              <p:attrName>ppt_y</p:attrName>
                                            </p:attrNameLst>
                                          </p:cBhvr>
                                        </p:animMotion>
                                      </p:childTnLst>
                                    </p:cTn>
                                  </p:par>
                                  <p:par>
                                    <p:cTn id="46" presetID="63" presetClass="path" presetSubtype="0" accel="50000" decel="50000" fill="hold" grpId="1" nodeType="withEffect">
                                      <p:stCondLst>
                                        <p:cond delay="0"/>
                                      </p:stCondLst>
                                      <p:childTnLst>
                                        <p:animMotion origin="layout" path="M 0 0 L 0.25 0 E" pathEditMode="relative" ptsTypes="">
                                          <p:cBhvr>
                                            <p:cTn id="47" dur="750" fill="hold"/>
                                            <p:tgtEl>
                                              <p:spTgt spid="38"/>
                                            </p:tgtEl>
                                            <p:attrNameLst>
                                              <p:attrName>ppt_x</p:attrName>
                                              <p:attrName>ppt_y</p:attrName>
                                            </p:attrNameLst>
                                          </p:cBhvr>
                                        </p:animMotion>
                                      </p:childTnLst>
                                    </p:cTn>
                                  </p:par>
                                </p:childTnLst>
                              </p:cTn>
                            </p:par>
                            <p:par>
                              <p:cTn id="48" fill="hold">
                                <p:stCondLst>
                                  <p:cond delay="1150"/>
                                </p:stCondLst>
                                <p:childTnLst>
                                  <p:par>
                                    <p:cTn id="49" presetID="1" presetClass="entr" presetSubtype="0"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xit" presetSubtype="0" fill="hold" grpId="2"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2"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childTnLst>
                              </p:cTn>
                            </p:par>
                            <p:par>
                              <p:cTn id="61" fill="hold">
                                <p:stCondLst>
                                  <p:cond delay="1150"/>
                                </p:stCondLst>
                                <p:childTnLst>
                                  <p:par>
                                    <p:cTn id="62" presetID="56" presetClass="path" presetSubtype="0" accel="50000" decel="50000" fill="hold" grpId="1" nodeType="afterEffect">
                                      <p:stCondLst>
                                        <p:cond delay="0"/>
                                      </p:stCondLst>
                                      <p:childTnLst>
                                        <p:animMotion origin="layout" path="M 0.00104 0.00185 L 0.26211 -0.20671 " pathEditMode="relative" rAng="0" ptsTypes="AA">
                                          <p:cBhvr>
                                            <p:cTn id="63" dur="750" fill="hold"/>
                                            <p:tgtEl>
                                              <p:spTgt spid="43"/>
                                            </p:tgtEl>
                                            <p:attrNameLst>
                                              <p:attrName>ppt_x</p:attrName>
                                              <p:attrName>ppt_y</p:attrName>
                                            </p:attrNameLst>
                                          </p:cBhvr>
                                          <p:rCtr x="13047" y="-10440"/>
                                        </p:animMotion>
                                      </p:childTnLst>
                                    </p:cTn>
                                  </p:par>
                                  <p:par>
                                    <p:cTn id="64" presetID="56" presetClass="path" presetSubtype="0" accel="50000" decel="50000" fill="hold" grpId="1" nodeType="withEffect">
                                      <p:stCondLst>
                                        <p:cond delay="250"/>
                                      </p:stCondLst>
                                      <p:childTnLst>
                                        <p:animMotion origin="layout" path="M 0.00104 0.0037 L 0.26276 -0.15811 " pathEditMode="relative" rAng="0" ptsTypes="AA">
                                          <p:cBhvr>
                                            <p:cTn id="65" dur="750" fill="hold"/>
                                            <p:tgtEl>
                                              <p:spTgt spid="44"/>
                                            </p:tgtEl>
                                            <p:attrNameLst>
                                              <p:attrName>ppt_x</p:attrName>
                                              <p:attrName>ppt_y</p:attrName>
                                            </p:attrNameLst>
                                          </p:cBhvr>
                                          <p:rCtr x="13086" y="-8102"/>
                                        </p:animMotion>
                                      </p:childTnLst>
                                    </p:cTn>
                                  </p:par>
                                  <p:par>
                                    <p:cTn id="66" presetID="56" presetClass="path" presetSubtype="0" accel="50000" decel="50000" fill="hold" grpId="1" nodeType="withEffect">
                                      <p:stCondLst>
                                        <p:cond delay="500"/>
                                      </p:stCondLst>
                                      <p:childTnLst>
                                        <p:animMotion origin="layout" path="M 0.00104 -4.81481E-6 L 0.26276 -0.11666 " pathEditMode="relative" rAng="0" ptsTypes="AA">
                                          <p:cBhvr>
                                            <p:cTn id="67" dur="750" fill="hold"/>
                                            <p:tgtEl>
                                              <p:spTgt spid="45"/>
                                            </p:tgtEl>
                                            <p:attrNameLst>
                                              <p:attrName>ppt_x</p:attrName>
                                              <p:attrName>ppt_y</p:attrName>
                                            </p:attrNameLst>
                                          </p:cBhvr>
                                          <p:rCtr x="13086" y="-5833"/>
                                        </p:animMotion>
                                      </p:childTnLst>
                                    </p:cTn>
                                  </p:par>
                                </p:childTnLst>
                              </p:cTn>
                            </p:par>
                            <p:par>
                              <p:cTn id="68" fill="hold">
                                <p:stCondLst>
                                  <p:cond delay="2400"/>
                                </p:stCondLst>
                                <p:childTnLst>
                                  <p:par>
                                    <p:cTn id="69" presetID="22" presetClass="entr" presetSubtype="8"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250"/>
                                            <p:tgtEl>
                                              <p:spTgt spid="13"/>
                                            </p:tgtEl>
                                          </p:cBhvr>
                                        </p:animEffect>
                                      </p:childTnLst>
                                    </p:cTn>
                                  </p:par>
                                </p:childTnLst>
                              </p:cTn>
                            </p:par>
                            <p:par>
                              <p:cTn id="72" fill="hold">
                                <p:stCondLst>
                                  <p:cond delay="2650"/>
                                </p:stCondLst>
                                <p:childTnLst>
                                  <p:par>
                                    <p:cTn id="73" presetID="63" presetClass="path" presetSubtype="0" accel="50000" decel="50000" fill="hold" grpId="1" nodeType="afterEffect">
                                      <p:stCondLst>
                                        <p:cond delay="0"/>
                                      </p:stCondLst>
                                      <p:childTnLst>
                                        <p:animMotion origin="layout" path="M 0 0 L 0.25 0 E" pathEditMode="relative" ptsTypes="">
                                          <p:cBhvr>
                                            <p:cTn id="74" dur="750" fill="hold"/>
                                            <p:tgtEl>
                                              <p:spTgt spid="39"/>
                                            </p:tgtEl>
                                            <p:attrNameLst>
                                              <p:attrName>ppt_x</p:attrName>
                                              <p:attrName>ppt_y</p:attrName>
                                            </p:attrNameLst>
                                          </p:cBhvr>
                                        </p:animMotion>
                                      </p:childTnLst>
                                    </p:cTn>
                                  </p:par>
                                  <p:par>
                                    <p:cTn id="75" presetID="63" presetClass="path" presetSubtype="0" accel="50000" decel="50000" fill="hold" grpId="1" nodeType="withEffect">
                                      <p:stCondLst>
                                        <p:cond delay="0"/>
                                      </p:stCondLst>
                                      <p:childTnLst>
                                        <p:animMotion origin="layout" path="M 0 0 L 0.25 0 E" pathEditMode="relative" ptsTypes="">
                                          <p:cBhvr>
                                            <p:cTn id="76" dur="750" fill="hold"/>
                                            <p:tgtEl>
                                              <p:spTgt spid="40"/>
                                            </p:tgtEl>
                                            <p:attrNameLst>
                                              <p:attrName>ppt_x</p:attrName>
                                              <p:attrName>ppt_y</p:attrName>
                                            </p:attrNameLst>
                                          </p:cBhvr>
                                        </p:animMotion>
                                      </p:childTnLst>
                                    </p:cTn>
                                  </p:par>
                                  <p:par>
                                    <p:cTn id="77" presetID="63" presetClass="path" presetSubtype="0" accel="50000" decel="50000" fill="hold" grpId="1" nodeType="withEffect">
                                      <p:stCondLst>
                                        <p:cond delay="0"/>
                                      </p:stCondLst>
                                      <p:childTnLst>
                                        <p:animMotion origin="layout" path="M 0 0 L 0.25 0 E" pathEditMode="relative" ptsTypes="">
                                          <p:cBhvr>
                                            <p:cTn id="78" dur="750" fill="hold"/>
                                            <p:tgtEl>
                                              <p:spTgt spid="41"/>
                                            </p:tgtEl>
                                            <p:attrNameLst>
                                              <p:attrName>ppt_x</p:attrName>
                                              <p:attrName>ppt_y</p:attrName>
                                            </p:attrNameLst>
                                          </p:cBhvr>
                                        </p:animMotion>
                                      </p:childTnLst>
                                    </p:cTn>
                                  </p:par>
                                </p:childTnLst>
                              </p:cTn>
                            </p:par>
                            <p:par>
                              <p:cTn id="79" fill="hold">
                                <p:stCondLst>
                                  <p:cond delay="3400"/>
                                </p:stCondLst>
                                <p:childTnLst>
                                  <p:par>
                                    <p:cTn id="80" presetID="1" presetClass="exit" presetSubtype="0" fill="hold" grpId="2" nodeType="afterEffect">
                                      <p:stCondLst>
                                        <p:cond delay="0"/>
                                      </p:stCondLst>
                                      <p:childTnLst>
                                        <p:set>
                                          <p:cBhvr>
                                            <p:cTn id="81" dur="1" fill="hold">
                                              <p:stCondLst>
                                                <p:cond delay="0"/>
                                              </p:stCondLst>
                                            </p:cTn>
                                            <p:tgtEl>
                                              <p:spTgt spid="39"/>
                                            </p:tgtEl>
                                            <p:attrNameLst>
                                              <p:attrName>style.visibility</p:attrName>
                                            </p:attrNameLst>
                                          </p:cBhvr>
                                          <p:to>
                                            <p:strVal val="hidden"/>
                                          </p:to>
                                        </p:set>
                                      </p:childTnLst>
                                    </p:cTn>
                                  </p:par>
                                  <p:par>
                                    <p:cTn id="82" presetID="1" presetClass="exit" presetSubtype="0" fill="hold" grpId="2" nodeType="with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41"/>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childTnLst>
                              </p:cTn>
                            </p:par>
                            <p:par>
                              <p:cTn id="92" fill="hold">
                                <p:stCondLst>
                                  <p:cond delay="3400"/>
                                </p:stCondLst>
                                <p:childTnLst>
                                  <p:par>
                                    <p:cTn id="93" presetID="63" presetClass="path" presetSubtype="0" accel="50000" decel="50000" fill="hold" grpId="1" nodeType="afterEffect">
                                      <p:stCondLst>
                                        <p:cond delay="0"/>
                                      </p:stCondLst>
                                      <p:childTnLst>
                                        <p:animMotion origin="layout" path="M -0.00104 -3.7037E-7 L 0.27188 -0.07893 " pathEditMode="relative" rAng="0" ptsTypes="AA">
                                          <p:cBhvr>
                                            <p:cTn id="94" dur="750" fill="hold"/>
                                            <p:tgtEl>
                                              <p:spTgt spid="46"/>
                                            </p:tgtEl>
                                            <p:attrNameLst>
                                              <p:attrName>ppt_x</p:attrName>
                                              <p:attrName>ppt_y</p:attrName>
                                            </p:attrNameLst>
                                          </p:cBhvr>
                                          <p:rCtr x="13646" y="-3958"/>
                                        </p:animMotion>
                                      </p:childTnLst>
                                    </p:cTn>
                                  </p:par>
                                  <p:par>
                                    <p:cTn id="95" presetID="63" presetClass="path" presetSubtype="0" accel="50000" decel="50000" fill="hold" grpId="1" nodeType="withEffect">
                                      <p:stCondLst>
                                        <p:cond delay="250"/>
                                      </p:stCondLst>
                                      <p:childTnLst>
                                        <p:animMotion origin="layout" path="M -1.66667E-6 7.40741E-7 L 0.27162 -0.02917 " pathEditMode="relative" rAng="0" ptsTypes="AA">
                                          <p:cBhvr>
                                            <p:cTn id="96" dur="750" fill="hold"/>
                                            <p:tgtEl>
                                              <p:spTgt spid="47"/>
                                            </p:tgtEl>
                                            <p:attrNameLst>
                                              <p:attrName>ppt_x</p:attrName>
                                              <p:attrName>ppt_y</p:attrName>
                                            </p:attrNameLst>
                                          </p:cBhvr>
                                          <p:rCtr x="13581" y="-1458"/>
                                        </p:animMotion>
                                      </p:childTnLst>
                                    </p:cTn>
                                  </p:par>
                                  <p:par>
                                    <p:cTn id="97" presetID="63" presetClass="path" presetSubtype="0" accel="50000" decel="50000" fill="hold" grpId="1" nodeType="withEffect">
                                      <p:stCondLst>
                                        <p:cond delay="500"/>
                                      </p:stCondLst>
                                      <p:childTnLst>
                                        <p:animMotion origin="layout" path="M -1.66667E-6 3.7037E-7 L 0.2724 0.01921 " pathEditMode="relative" rAng="0" ptsTypes="AA">
                                          <p:cBhvr>
                                            <p:cTn id="98" dur="750" fill="hold"/>
                                            <p:tgtEl>
                                              <p:spTgt spid="48"/>
                                            </p:tgtEl>
                                            <p:attrNameLst>
                                              <p:attrName>ppt_x</p:attrName>
                                              <p:attrName>ppt_y</p:attrName>
                                            </p:attrNameLst>
                                          </p:cBhvr>
                                          <p:rCtr x="13620" y="949"/>
                                        </p:animMotion>
                                      </p:childTnLst>
                                    </p:cTn>
                                  </p:par>
                                </p:childTnLst>
                              </p:cTn>
                            </p:par>
                            <p:par>
                              <p:cTn id="99" fill="hold">
                                <p:stCondLst>
                                  <p:cond delay="4650"/>
                                </p:stCondLst>
                                <p:childTnLst>
                                  <p:par>
                                    <p:cTn id="100" presetID="22" presetClass="entr" presetSubtype="8"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left)">
                                          <p:cBhvr>
                                            <p:cTn id="102" dur="250"/>
                                            <p:tgtEl>
                                              <p:spTgt spid="18"/>
                                            </p:tgtEl>
                                          </p:cBhvr>
                                        </p:animEffect>
                                      </p:childTnLst>
                                    </p:cTn>
                                  </p:par>
                                </p:childTnLst>
                              </p:cTn>
                            </p:par>
                            <p:par>
                              <p:cTn id="103" fill="hold">
                                <p:stCondLst>
                                  <p:cond delay="4900"/>
                                </p:stCondLst>
                                <p:childTnLst>
                                  <p:par>
                                    <p:cTn id="104" presetID="63" presetClass="path" presetSubtype="0" accel="50000" decel="50000" fill="hold" grpId="1" nodeType="afterEffect">
                                      <p:stCondLst>
                                        <p:cond delay="0"/>
                                      </p:stCondLst>
                                      <p:childTnLst>
                                        <p:animMotion origin="layout" path="M 0 0 L 0.25 0 E" pathEditMode="relative" ptsTypes="">
                                          <p:cBhvr>
                                            <p:cTn id="105" dur="750" fill="hold"/>
                                            <p:tgtEl>
                                              <p:spTgt spid="33"/>
                                            </p:tgtEl>
                                            <p:attrNameLst>
                                              <p:attrName>ppt_x</p:attrName>
                                              <p:attrName>ppt_y</p:attrName>
                                            </p:attrNameLst>
                                          </p:cBhvr>
                                        </p:animMotion>
                                      </p:childTnLst>
                                    </p:cTn>
                                  </p:par>
                                  <p:par>
                                    <p:cTn id="106" presetID="63" presetClass="path" presetSubtype="0" accel="50000" decel="50000" fill="hold" grpId="1" nodeType="withEffect">
                                      <p:stCondLst>
                                        <p:cond delay="0"/>
                                      </p:stCondLst>
                                      <p:childTnLst>
                                        <p:animMotion origin="layout" path="M 0 0 L 0.25 0 E" pathEditMode="relative" ptsTypes="">
                                          <p:cBhvr>
                                            <p:cTn id="107" dur="750" fill="hold"/>
                                            <p:tgtEl>
                                              <p:spTgt spid="34"/>
                                            </p:tgtEl>
                                            <p:attrNameLst>
                                              <p:attrName>ppt_x</p:attrName>
                                              <p:attrName>ppt_y</p:attrName>
                                            </p:attrNameLst>
                                          </p:cBhvr>
                                        </p:animMotion>
                                      </p:childTnLst>
                                    </p:cTn>
                                  </p:par>
                                </p:childTnLst>
                              </p:cTn>
                            </p:par>
                            <p:par>
                              <p:cTn id="108" fill="hold">
                                <p:stCondLst>
                                  <p:cond delay="5650"/>
                                </p:stCondLst>
                                <p:childTnLst>
                                  <p:par>
                                    <p:cTn id="109" presetID="1" presetClass="exit" presetSubtype="0" fill="hold" grpId="2" nodeType="after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childTnLst>
                                    </p:cTn>
                                  </p:par>
                                </p:childTnLst>
                              </p:cTn>
                            </p:par>
                            <p:par>
                              <p:cTn id="117" fill="hold">
                                <p:stCondLst>
                                  <p:cond delay="5650"/>
                                </p:stCondLst>
                                <p:childTnLst>
                                  <p:par>
                                    <p:cTn id="118" presetID="49" presetClass="path" presetSubtype="0" accel="50000" decel="50000" fill="hold" grpId="1" nodeType="afterEffect">
                                      <p:stCondLst>
                                        <p:cond delay="0"/>
                                      </p:stCondLst>
                                      <p:childTnLst>
                                        <p:animMotion origin="layout" path="M -0.00208 0.00185 L 0.27083 0.1199 " pathEditMode="relative" rAng="0" ptsTypes="AA">
                                          <p:cBhvr>
                                            <p:cTn id="119" dur="750" fill="hold"/>
                                            <p:tgtEl>
                                              <p:spTgt spid="50"/>
                                            </p:tgtEl>
                                            <p:attrNameLst>
                                              <p:attrName>ppt_x</p:attrName>
                                              <p:attrName>ppt_y</p:attrName>
                                            </p:attrNameLst>
                                          </p:cBhvr>
                                          <p:rCtr x="13646" y="5903"/>
                                        </p:animMotion>
                                      </p:childTnLst>
                                    </p:cTn>
                                  </p:par>
                                  <p:par>
                                    <p:cTn id="120" presetID="49" presetClass="path" presetSubtype="0" accel="50000" decel="50000" fill="hold" grpId="1" nodeType="withEffect">
                                      <p:stCondLst>
                                        <p:cond delay="250"/>
                                      </p:stCondLst>
                                      <p:childTnLst>
                                        <p:animMotion origin="layout" path="M 0 3.7037E-7 L 0.27174 0.06736 " pathEditMode="relative" rAng="0" ptsTypes="AA">
                                          <p:cBhvr>
                                            <p:cTn id="121" dur="750" fill="hold"/>
                                            <p:tgtEl>
                                              <p:spTgt spid="49"/>
                                            </p:tgtEl>
                                            <p:attrNameLst>
                                              <p:attrName>ppt_x</p:attrName>
                                              <p:attrName>ppt_y</p:attrName>
                                            </p:attrNameLst>
                                          </p:cBhvr>
                                          <p:rCtr x="13581" y="3356"/>
                                        </p:animMotion>
                                      </p:childTnLst>
                                    </p:cTn>
                                  </p:par>
                                </p:childTnLst>
                              </p:cTn>
                            </p:par>
                            <p:par>
                              <p:cTn id="122" fill="hold">
                                <p:stCondLst>
                                  <p:cond delay="6650"/>
                                </p:stCondLst>
                                <p:childTnLst>
                                  <p:par>
                                    <p:cTn id="123" presetID="22" presetClass="entr" presetSubtype="8" fill="hold" nodeType="after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left)">
                                          <p:cBhvr>
                                            <p:cTn id="125" dur="250"/>
                                            <p:tgtEl>
                                              <p:spTgt spid="19"/>
                                            </p:tgtEl>
                                          </p:cBhvr>
                                        </p:animEffect>
                                      </p:childTnLst>
                                    </p:cTn>
                                  </p:par>
                                </p:childTnLst>
                              </p:cTn>
                            </p:par>
                            <p:par>
                              <p:cTn id="126" fill="hold">
                                <p:stCondLst>
                                  <p:cond delay="6900"/>
                                </p:stCondLst>
                                <p:childTnLst>
                                  <p:par>
                                    <p:cTn id="127" presetID="63" presetClass="path" presetSubtype="0" accel="50000" decel="50000" fill="hold" grpId="1" nodeType="afterEffect">
                                      <p:stCondLst>
                                        <p:cond delay="0"/>
                                      </p:stCondLst>
                                      <p:childTnLst>
                                        <p:animMotion origin="layout" path="M 2.70833E-6 1.11022E-16 L 0.28685 -0.00903 " pathEditMode="relative" rAng="0" ptsTypes="AA">
                                          <p:cBhvr>
                                            <p:cTn id="128" dur="750" fill="hold"/>
                                            <p:tgtEl>
                                              <p:spTgt spid="42"/>
                                            </p:tgtEl>
                                            <p:attrNameLst>
                                              <p:attrName>ppt_x</p:attrName>
                                              <p:attrName>ppt_y</p:attrName>
                                            </p:attrNameLst>
                                          </p:cBhvr>
                                          <p:rCtr x="13828" y="-3032"/>
                                        </p:animMotion>
                                      </p:childTnLst>
                                    </p:cTn>
                                  </p:par>
                                </p:childTnLst>
                              </p:cTn>
                            </p:par>
                            <p:par>
                              <p:cTn id="129" fill="hold">
                                <p:stCondLst>
                                  <p:cond delay="7650"/>
                                </p:stCondLst>
                                <p:childTnLst>
                                  <p:par>
                                    <p:cTn id="130" presetID="1" presetClass="exit" presetSubtype="0" fill="hold" grpId="2" nodeType="after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childTnLst>
                                    </p:cTn>
                                  </p:par>
                                </p:childTnLst>
                              </p:cTn>
                            </p:par>
                            <p:par>
                              <p:cTn id="134" fill="hold">
                                <p:stCondLst>
                                  <p:cond delay="7650"/>
                                </p:stCondLst>
                                <p:childTnLst>
                                  <p:par>
                                    <p:cTn id="135" presetID="49" presetClass="path" presetSubtype="0" accel="50000" decel="50000" fill="hold" grpId="1" nodeType="afterEffect">
                                      <p:stCondLst>
                                        <p:cond delay="0"/>
                                      </p:stCondLst>
                                      <p:childTnLst>
                                        <p:animMotion origin="layout" path="M -4.375E-6 -3.7037E-7 L 0.27097 0.19352 " pathEditMode="relative" rAng="0" ptsTypes="AA">
                                          <p:cBhvr>
                                            <p:cTn id="136" dur="750" fill="hold"/>
                                            <p:tgtEl>
                                              <p:spTgt spid="51"/>
                                            </p:tgtEl>
                                            <p:attrNameLst>
                                              <p:attrName>ppt_x</p:attrName>
                                              <p:attrName>ppt_y</p:attrName>
                                            </p:attrNameLst>
                                          </p:cBhvr>
                                          <p:rCtr x="13542" y="9676"/>
                                        </p:animMotion>
                                      </p:childTnLst>
                                    </p:cTn>
                                  </p:par>
                                </p:childTnLst>
                              </p:cTn>
                            </p:par>
                            <p:par>
                              <p:cTn id="137" fill="hold">
                                <p:stCondLst>
                                  <p:cond delay="8400"/>
                                </p:stCondLst>
                                <p:childTnLst>
                                  <p:par>
                                    <p:cTn id="138" presetID="22" presetClass="entr" presetSubtype="8" fill="hold" nodeType="after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wipe(left)">
                                          <p:cBhvr>
                                            <p:cTn id="14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4" grpId="0" animBg="1"/>
          <p:bldP spid="34" grpId="1" animBg="1"/>
          <p:bldP spid="34"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400" fill="hold"/>
                                            <p:tgtEl>
                                              <p:spTgt spid="33"/>
                                            </p:tgtEl>
                                            <p:attrNameLst>
                                              <p:attrName>ppt_x</p:attrName>
                                            </p:attrNameLst>
                                          </p:cBhvr>
                                          <p:tavLst>
                                            <p:tav tm="0">
                                              <p:val>
                                                <p:strVal val="0-#ppt_w/2"/>
                                              </p:val>
                                            </p:tav>
                                            <p:tav tm="100000">
                                              <p:val>
                                                <p:strVal val="#ppt_x"/>
                                              </p:val>
                                            </p:tav>
                                          </p:tavLst>
                                        </p:anim>
                                        <p:anim calcmode="lin" valueType="num">
                                          <p:cBhvr additive="base">
                                            <p:cTn id="8" dur="4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400" fill="hold"/>
                                            <p:tgtEl>
                                              <p:spTgt spid="34"/>
                                            </p:tgtEl>
                                            <p:attrNameLst>
                                              <p:attrName>ppt_x</p:attrName>
                                            </p:attrNameLst>
                                          </p:cBhvr>
                                          <p:tavLst>
                                            <p:tav tm="0">
                                              <p:val>
                                                <p:strVal val="0-#ppt_w/2"/>
                                              </p:val>
                                            </p:tav>
                                            <p:tav tm="100000">
                                              <p:val>
                                                <p:strVal val="#ppt_x"/>
                                              </p:val>
                                            </p:tav>
                                          </p:tavLst>
                                        </p:anim>
                                        <p:anim calcmode="lin" valueType="num">
                                          <p:cBhvr additive="base">
                                            <p:cTn id="12" dur="4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400" fill="hold"/>
                                            <p:tgtEl>
                                              <p:spTgt spid="36"/>
                                            </p:tgtEl>
                                            <p:attrNameLst>
                                              <p:attrName>ppt_x</p:attrName>
                                            </p:attrNameLst>
                                          </p:cBhvr>
                                          <p:tavLst>
                                            <p:tav tm="0">
                                              <p:val>
                                                <p:strVal val="0-#ppt_w/2"/>
                                              </p:val>
                                            </p:tav>
                                            <p:tav tm="100000">
                                              <p:val>
                                                <p:strVal val="#ppt_x"/>
                                              </p:val>
                                            </p:tav>
                                          </p:tavLst>
                                        </p:anim>
                                        <p:anim calcmode="lin" valueType="num">
                                          <p:cBhvr additive="base">
                                            <p:cTn id="16" dur="4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400" fill="hold"/>
                                            <p:tgtEl>
                                              <p:spTgt spid="37"/>
                                            </p:tgtEl>
                                            <p:attrNameLst>
                                              <p:attrName>ppt_x</p:attrName>
                                            </p:attrNameLst>
                                          </p:cBhvr>
                                          <p:tavLst>
                                            <p:tav tm="0">
                                              <p:val>
                                                <p:strVal val="0-#ppt_w/2"/>
                                              </p:val>
                                            </p:tav>
                                            <p:tav tm="100000">
                                              <p:val>
                                                <p:strVal val="#ppt_x"/>
                                              </p:val>
                                            </p:tav>
                                          </p:tavLst>
                                        </p:anim>
                                        <p:anim calcmode="lin" valueType="num">
                                          <p:cBhvr additive="base">
                                            <p:cTn id="20" dur="4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400" fill="hold"/>
                                            <p:tgtEl>
                                              <p:spTgt spid="38"/>
                                            </p:tgtEl>
                                            <p:attrNameLst>
                                              <p:attrName>ppt_x</p:attrName>
                                            </p:attrNameLst>
                                          </p:cBhvr>
                                          <p:tavLst>
                                            <p:tav tm="0">
                                              <p:val>
                                                <p:strVal val="0-#ppt_w/2"/>
                                              </p:val>
                                            </p:tav>
                                            <p:tav tm="100000">
                                              <p:val>
                                                <p:strVal val="#ppt_x"/>
                                              </p:val>
                                            </p:tav>
                                          </p:tavLst>
                                        </p:anim>
                                        <p:anim calcmode="lin" valueType="num">
                                          <p:cBhvr additive="base">
                                            <p:cTn id="24" dur="4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400" fill="hold"/>
                                            <p:tgtEl>
                                              <p:spTgt spid="39"/>
                                            </p:tgtEl>
                                            <p:attrNameLst>
                                              <p:attrName>ppt_x</p:attrName>
                                            </p:attrNameLst>
                                          </p:cBhvr>
                                          <p:tavLst>
                                            <p:tav tm="0">
                                              <p:val>
                                                <p:strVal val="0-#ppt_w/2"/>
                                              </p:val>
                                            </p:tav>
                                            <p:tav tm="100000">
                                              <p:val>
                                                <p:strVal val="#ppt_x"/>
                                              </p:val>
                                            </p:tav>
                                          </p:tavLst>
                                        </p:anim>
                                        <p:anim calcmode="lin" valueType="num">
                                          <p:cBhvr additive="base">
                                            <p:cTn id="28" dur="400" fill="hold"/>
                                            <p:tgtEl>
                                              <p:spTgt spid="3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400" fill="hold"/>
                                            <p:tgtEl>
                                              <p:spTgt spid="40"/>
                                            </p:tgtEl>
                                            <p:attrNameLst>
                                              <p:attrName>ppt_x</p:attrName>
                                            </p:attrNameLst>
                                          </p:cBhvr>
                                          <p:tavLst>
                                            <p:tav tm="0">
                                              <p:val>
                                                <p:strVal val="0-#ppt_w/2"/>
                                              </p:val>
                                            </p:tav>
                                            <p:tav tm="100000">
                                              <p:val>
                                                <p:strVal val="#ppt_x"/>
                                              </p:val>
                                            </p:tav>
                                          </p:tavLst>
                                        </p:anim>
                                        <p:anim calcmode="lin" valueType="num">
                                          <p:cBhvr additive="base">
                                            <p:cTn id="32" dur="40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400" fill="hold"/>
                                            <p:tgtEl>
                                              <p:spTgt spid="41"/>
                                            </p:tgtEl>
                                            <p:attrNameLst>
                                              <p:attrName>ppt_x</p:attrName>
                                            </p:attrNameLst>
                                          </p:cBhvr>
                                          <p:tavLst>
                                            <p:tav tm="0">
                                              <p:val>
                                                <p:strVal val="0-#ppt_w/2"/>
                                              </p:val>
                                            </p:tav>
                                            <p:tav tm="100000">
                                              <p:val>
                                                <p:strVal val="#ppt_x"/>
                                              </p:val>
                                            </p:tav>
                                          </p:tavLst>
                                        </p:anim>
                                        <p:anim calcmode="lin" valueType="num">
                                          <p:cBhvr additive="base">
                                            <p:cTn id="36" dur="4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400" fill="hold"/>
                                            <p:tgtEl>
                                              <p:spTgt spid="42"/>
                                            </p:tgtEl>
                                            <p:attrNameLst>
                                              <p:attrName>ppt_x</p:attrName>
                                            </p:attrNameLst>
                                          </p:cBhvr>
                                          <p:tavLst>
                                            <p:tav tm="0">
                                              <p:val>
                                                <p:strVal val="0-#ppt_w/2"/>
                                              </p:val>
                                            </p:tav>
                                            <p:tav tm="100000">
                                              <p:val>
                                                <p:strVal val="#ppt_x"/>
                                              </p:val>
                                            </p:tav>
                                          </p:tavLst>
                                        </p:anim>
                                        <p:anim calcmode="lin" valueType="num">
                                          <p:cBhvr additive="base">
                                            <p:cTn id="40" dur="400" fill="hold"/>
                                            <p:tgtEl>
                                              <p:spTgt spid="42"/>
                                            </p:tgtEl>
                                            <p:attrNameLst>
                                              <p:attrName>ppt_y</p:attrName>
                                            </p:attrNameLst>
                                          </p:cBhvr>
                                          <p:tavLst>
                                            <p:tav tm="0">
                                              <p:val>
                                                <p:strVal val="#ppt_y"/>
                                              </p:val>
                                            </p:tav>
                                            <p:tav tm="100000">
                                              <p:val>
                                                <p:strVal val="#ppt_y"/>
                                              </p:val>
                                            </p:tav>
                                          </p:tavLst>
                                        </p:anim>
                                      </p:childTnLst>
                                    </p:cTn>
                                  </p:par>
                                </p:childTnLst>
                              </p:cTn>
                            </p:par>
                            <p:par>
                              <p:cTn id="41" fill="hold">
                                <p:stCondLst>
                                  <p:cond delay="400"/>
                                </p:stCondLst>
                                <p:childTnLst>
                                  <p:par>
                                    <p:cTn id="42" presetID="63" presetClass="path" presetSubtype="0" accel="50000" decel="50000" fill="hold" grpId="1" nodeType="afterEffect">
                                      <p:stCondLst>
                                        <p:cond delay="0"/>
                                      </p:stCondLst>
                                      <p:childTnLst>
                                        <p:animMotion origin="layout" path="M 0 0 L 0.25 0 E" pathEditMode="relative" ptsTypes="">
                                          <p:cBhvr>
                                            <p:cTn id="43" dur="750" fill="hold"/>
                                            <p:tgtEl>
                                              <p:spTgt spid="36"/>
                                            </p:tgtEl>
                                            <p:attrNameLst>
                                              <p:attrName>ppt_x</p:attrName>
                                              <p:attrName>ppt_y</p:attrName>
                                            </p:attrNameLst>
                                          </p:cBhvr>
                                        </p:animMotion>
                                      </p:childTnLst>
                                    </p:cTn>
                                  </p:par>
                                  <p:par>
                                    <p:cTn id="44" presetID="63" presetClass="path" presetSubtype="0" accel="50000" decel="50000" fill="hold" grpId="1" nodeType="withEffect">
                                      <p:stCondLst>
                                        <p:cond delay="0"/>
                                      </p:stCondLst>
                                      <p:childTnLst>
                                        <p:animMotion origin="layout" path="M 0 0 L 0.25 0 E" pathEditMode="relative" ptsTypes="">
                                          <p:cBhvr>
                                            <p:cTn id="45" dur="750" fill="hold"/>
                                            <p:tgtEl>
                                              <p:spTgt spid="37"/>
                                            </p:tgtEl>
                                            <p:attrNameLst>
                                              <p:attrName>ppt_x</p:attrName>
                                              <p:attrName>ppt_y</p:attrName>
                                            </p:attrNameLst>
                                          </p:cBhvr>
                                        </p:animMotion>
                                      </p:childTnLst>
                                    </p:cTn>
                                  </p:par>
                                  <p:par>
                                    <p:cTn id="46" presetID="63" presetClass="path" presetSubtype="0" accel="50000" decel="50000" fill="hold" grpId="1" nodeType="withEffect">
                                      <p:stCondLst>
                                        <p:cond delay="0"/>
                                      </p:stCondLst>
                                      <p:childTnLst>
                                        <p:animMotion origin="layout" path="M 0 0 L 0.25 0 E" pathEditMode="relative" ptsTypes="">
                                          <p:cBhvr>
                                            <p:cTn id="47" dur="750" fill="hold"/>
                                            <p:tgtEl>
                                              <p:spTgt spid="38"/>
                                            </p:tgtEl>
                                            <p:attrNameLst>
                                              <p:attrName>ppt_x</p:attrName>
                                              <p:attrName>ppt_y</p:attrName>
                                            </p:attrNameLst>
                                          </p:cBhvr>
                                        </p:animMotion>
                                      </p:childTnLst>
                                    </p:cTn>
                                  </p:par>
                                </p:childTnLst>
                              </p:cTn>
                            </p:par>
                            <p:par>
                              <p:cTn id="48" fill="hold">
                                <p:stCondLst>
                                  <p:cond delay="1150"/>
                                </p:stCondLst>
                                <p:childTnLst>
                                  <p:par>
                                    <p:cTn id="49" presetID="1" presetClass="entr" presetSubtype="0"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xit" presetSubtype="0" fill="hold" grpId="2"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2"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childTnLst>
                              </p:cTn>
                            </p:par>
                            <p:par>
                              <p:cTn id="61" fill="hold">
                                <p:stCondLst>
                                  <p:cond delay="1150"/>
                                </p:stCondLst>
                                <p:childTnLst>
                                  <p:par>
                                    <p:cTn id="62" presetID="56" presetClass="path" presetSubtype="0" accel="50000" decel="50000" fill="hold" grpId="1" nodeType="afterEffect">
                                      <p:stCondLst>
                                        <p:cond delay="0"/>
                                      </p:stCondLst>
                                      <p:childTnLst>
                                        <p:animMotion origin="layout" path="M 0.00104 0.00185 L 0.26211 -0.20671 " pathEditMode="relative" rAng="0" ptsTypes="AA">
                                          <p:cBhvr>
                                            <p:cTn id="63" dur="750" fill="hold"/>
                                            <p:tgtEl>
                                              <p:spTgt spid="43"/>
                                            </p:tgtEl>
                                            <p:attrNameLst>
                                              <p:attrName>ppt_x</p:attrName>
                                              <p:attrName>ppt_y</p:attrName>
                                            </p:attrNameLst>
                                          </p:cBhvr>
                                          <p:rCtr x="13047" y="-10440"/>
                                        </p:animMotion>
                                      </p:childTnLst>
                                    </p:cTn>
                                  </p:par>
                                  <p:par>
                                    <p:cTn id="64" presetID="56" presetClass="path" presetSubtype="0" accel="50000" decel="50000" fill="hold" grpId="1" nodeType="withEffect">
                                      <p:stCondLst>
                                        <p:cond delay="250"/>
                                      </p:stCondLst>
                                      <p:childTnLst>
                                        <p:animMotion origin="layout" path="M 0.00104 0.0037 L 0.26276 -0.15811 " pathEditMode="relative" rAng="0" ptsTypes="AA">
                                          <p:cBhvr>
                                            <p:cTn id="65" dur="750" fill="hold"/>
                                            <p:tgtEl>
                                              <p:spTgt spid="44"/>
                                            </p:tgtEl>
                                            <p:attrNameLst>
                                              <p:attrName>ppt_x</p:attrName>
                                              <p:attrName>ppt_y</p:attrName>
                                            </p:attrNameLst>
                                          </p:cBhvr>
                                          <p:rCtr x="13086" y="-8102"/>
                                        </p:animMotion>
                                      </p:childTnLst>
                                    </p:cTn>
                                  </p:par>
                                  <p:par>
                                    <p:cTn id="66" presetID="56" presetClass="path" presetSubtype="0" accel="50000" decel="50000" fill="hold" grpId="1" nodeType="withEffect">
                                      <p:stCondLst>
                                        <p:cond delay="500"/>
                                      </p:stCondLst>
                                      <p:childTnLst>
                                        <p:animMotion origin="layout" path="M 0.00104 -4.81481E-6 L 0.26276 -0.11666 " pathEditMode="relative" rAng="0" ptsTypes="AA">
                                          <p:cBhvr>
                                            <p:cTn id="67" dur="750" fill="hold"/>
                                            <p:tgtEl>
                                              <p:spTgt spid="45"/>
                                            </p:tgtEl>
                                            <p:attrNameLst>
                                              <p:attrName>ppt_x</p:attrName>
                                              <p:attrName>ppt_y</p:attrName>
                                            </p:attrNameLst>
                                          </p:cBhvr>
                                          <p:rCtr x="13086" y="-5833"/>
                                        </p:animMotion>
                                      </p:childTnLst>
                                    </p:cTn>
                                  </p:par>
                                </p:childTnLst>
                              </p:cTn>
                            </p:par>
                            <p:par>
                              <p:cTn id="68" fill="hold">
                                <p:stCondLst>
                                  <p:cond delay="2400"/>
                                </p:stCondLst>
                                <p:childTnLst>
                                  <p:par>
                                    <p:cTn id="69" presetID="22" presetClass="entr" presetSubtype="8" fill="hold"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250"/>
                                            <p:tgtEl>
                                              <p:spTgt spid="13"/>
                                            </p:tgtEl>
                                          </p:cBhvr>
                                        </p:animEffect>
                                      </p:childTnLst>
                                    </p:cTn>
                                  </p:par>
                                </p:childTnLst>
                              </p:cTn>
                            </p:par>
                            <p:par>
                              <p:cTn id="72" fill="hold">
                                <p:stCondLst>
                                  <p:cond delay="2650"/>
                                </p:stCondLst>
                                <p:childTnLst>
                                  <p:par>
                                    <p:cTn id="73" presetID="63" presetClass="path" presetSubtype="0" accel="50000" decel="50000" fill="hold" grpId="1" nodeType="afterEffect">
                                      <p:stCondLst>
                                        <p:cond delay="0"/>
                                      </p:stCondLst>
                                      <p:childTnLst>
                                        <p:animMotion origin="layout" path="M 0 0 L 0.25 0 E" pathEditMode="relative" ptsTypes="">
                                          <p:cBhvr>
                                            <p:cTn id="74" dur="750" fill="hold"/>
                                            <p:tgtEl>
                                              <p:spTgt spid="39"/>
                                            </p:tgtEl>
                                            <p:attrNameLst>
                                              <p:attrName>ppt_x</p:attrName>
                                              <p:attrName>ppt_y</p:attrName>
                                            </p:attrNameLst>
                                          </p:cBhvr>
                                        </p:animMotion>
                                      </p:childTnLst>
                                    </p:cTn>
                                  </p:par>
                                  <p:par>
                                    <p:cTn id="75" presetID="63" presetClass="path" presetSubtype="0" accel="50000" decel="50000" fill="hold" grpId="1" nodeType="withEffect">
                                      <p:stCondLst>
                                        <p:cond delay="0"/>
                                      </p:stCondLst>
                                      <p:childTnLst>
                                        <p:animMotion origin="layout" path="M 0 0 L 0.25 0 E" pathEditMode="relative" ptsTypes="">
                                          <p:cBhvr>
                                            <p:cTn id="76" dur="750" fill="hold"/>
                                            <p:tgtEl>
                                              <p:spTgt spid="40"/>
                                            </p:tgtEl>
                                            <p:attrNameLst>
                                              <p:attrName>ppt_x</p:attrName>
                                              <p:attrName>ppt_y</p:attrName>
                                            </p:attrNameLst>
                                          </p:cBhvr>
                                        </p:animMotion>
                                      </p:childTnLst>
                                    </p:cTn>
                                  </p:par>
                                  <p:par>
                                    <p:cTn id="77" presetID="63" presetClass="path" presetSubtype="0" accel="50000" decel="50000" fill="hold" grpId="1" nodeType="withEffect">
                                      <p:stCondLst>
                                        <p:cond delay="0"/>
                                      </p:stCondLst>
                                      <p:childTnLst>
                                        <p:animMotion origin="layout" path="M 0 0 L 0.25 0 E" pathEditMode="relative" ptsTypes="">
                                          <p:cBhvr>
                                            <p:cTn id="78" dur="750" fill="hold"/>
                                            <p:tgtEl>
                                              <p:spTgt spid="41"/>
                                            </p:tgtEl>
                                            <p:attrNameLst>
                                              <p:attrName>ppt_x</p:attrName>
                                              <p:attrName>ppt_y</p:attrName>
                                            </p:attrNameLst>
                                          </p:cBhvr>
                                        </p:animMotion>
                                      </p:childTnLst>
                                    </p:cTn>
                                  </p:par>
                                </p:childTnLst>
                              </p:cTn>
                            </p:par>
                            <p:par>
                              <p:cTn id="79" fill="hold">
                                <p:stCondLst>
                                  <p:cond delay="3400"/>
                                </p:stCondLst>
                                <p:childTnLst>
                                  <p:par>
                                    <p:cTn id="80" presetID="1" presetClass="exit" presetSubtype="0" fill="hold" grpId="2" nodeType="afterEffect">
                                      <p:stCondLst>
                                        <p:cond delay="0"/>
                                      </p:stCondLst>
                                      <p:childTnLst>
                                        <p:set>
                                          <p:cBhvr>
                                            <p:cTn id="81" dur="1" fill="hold">
                                              <p:stCondLst>
                                                <p:cond delay="0"/>
                                              </p:stCondLst>
                                            </p:cTn>
                                            <p:tgtEl>
                                              <p:spTgt spid="39"/>
                                            </p:tgtEl>
                                            <p:attrNameLst>
                                              <p:attrName>style.visibility</p:attrName>
                                            </p:attrNameLst>
                                          </p:cBhvr>
                                          <p:to>
                                            <p:strVal val="hidden"/>
                                          </p:to>
                                        </p:set>
                                      </p:childTnLst>
                                    </p:cTn>
                                  </p:par>
                                  <p:par>
                                    <p:cTn id="82" presetID="1" presetClass="exit" presetSubtype="0" fill="hold" grpId="2" nodeType="withEffect">
                                      <p:stCondLst>
                                        <p:cond delay="0"/>
                                      </p:stCondLst>
                                      <p:childTnLst>
                                        <p:set>
                                          <p:cBhvr>
                                            <p:cTn id="83" dur="1" fill="hold">
                                              <p:stCondLst>
                                                <p:cond delay="0"/>
                                              </p:stCondLst>
                                            </p:cTn>
                                            <p:tgtEl>
                                              <p:spTgt spid="40"/>
                                            </p:tgtEl>
                                            <p:attrNameLst>
                                              <p:attrName>style.visibility</p:attrName>
                                            </p:attrNameLst>
                                          </p:cBhvr>
                                          <p:to>
                                            <p:strVal val="hidden"/>
                                          </p:to>
                                        </p:set>
                                      </p:childTnLst>
                                    </p:cTn>
                                  </p:par>
                                  <p:par>
                                    <p:cTn id="84" presetID="1" presetClass="exit" presetSubtype="0" fill="hold" grpId="2" nodeType="withEffect">
                                      <p:stCondLst>
                                        <p:cond delay="0"/>
                                      </p:stCondLst>
                                      <p:childTnLst>
                                        <p:set>
                                          <p:cBhvr>
                                            <p:cTn id="85" dur="1" fill="hold">
                                              <p:stCondLst>
                                                <p:cond delay="0"/>
                                              </p:stCondLst>
                                            </p:cTn>
                                            <p:tgtEl>
                                              <p:spTgt spid="41"/>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childTnLst>
                              </p:cTn>
                            </p:par>
                            <p:par>
                              <p:cTn id="92" fill="hold">
                                <p:stCondLst>
                                  <p:cond delay="3400"/>
                                </p:stCondLst>
                                <p:childTnLst>
                                  <p:par>
                                    <p:cTn id="93" presetID="63" presetClass="path" presetSubtype="0" accel="50000" decel="50000" fill="hold" grpId="1" nodeType="afterEffect">
                                      <p:stCondLst>
                                        <p:cond delay="0"/>
                                      </p:stCondLst>
                                      <p:childTnLst>
                                        <p:animMotion origin="layout" path="M -0.00104 -3.7037E-7 L 0.27188 -0.07893 " pathEditMode="relative" rAng="0" ptsTypes="AA">
                                          <p:cBhvr>
                                            <p:cTn id="94" dur="750" fill="hold"/>
                                            <p:tgtEl>
                                              <p:spTgt spid="46"/>
                                            </p:tgtEl>
                                            <p:attrNameLst>
                                              <p:attrName>ppt_x</p:attrName>
                                              <p:attrName>ppt_y</p:attrName>
                                            </p:attrNameLst>
                                          </p:cBhvr>
                                          <p:rCtr x="13646" y="-3958"/>
                                        </p:animMotion>
                                      </p:childTnLst>
                                    </p:cTn>
                                  </p:par>
                                  <p:par>
                                    <p:cTn id="95" presetID="63" presetClass="path" presetSubtype="0" accel="50000" decel="50000" fill="hold" grpId="1" nodeType="withEffect">
                                      <p:stCondLst>
                                        <p:cond delay="250"/>
                                      </p:stCondLst>
                                      <p:childTnLst>
                                        <p:animMotion origin="layout" path="M -1.66667E-6 7.40741E-7 L 0.27162 -0.02917 " pathEditMode="relative" rAng="0" ptsTypes="AA">
                                          <p:cBhvr>
                                            <p:cTn id="96" dur="750" fill="hold"/>
                                            <p:tgtEl>
                                              <p:spTgt spid="47"/>
                                            </p:tgtEl>
                                            <p:attrNameLst>
                                              <p:attrName>ppt_x</p:attrName>
                                              <p:attrName>ppt_y</p:attrName>
                                            </p:attrNameLst>
                                          </p:cBhvr>
                                          <p:rCtr x="13581" y="-1458"/>
                                        </p:animMotion>
                                      </p:childTnLst>
                                    </p:cTn>
                                  </p:par>
                                  <p:par>
                                    <p:cTn id="97" presetID="63" presetClass="path" presetSubtype="0" accel="50000" decel="50000" fill="hold" grpId="1" nodeType="withEffect">
                                      <p:stCondLst>
                                        <p:cond delay="500"/>
                                      </p:stCondLst>
                                      <p:childTnLst>
                                        <p:animMotion origin="layout" path="M -1.66667E-6 3.7037E-7 L 0.2724 0.01921 " pathEditMode="relative" rAng="0" ptsTypes="AA">
                                          <p:cBhvr>
                                            <p:cTn id="98" dur="750" fill="hold"/>
                                            <p:tgtEl>
                                              <p:spTgt spid="48"/>
                                            </p:tgtEl>
                                            <p:attrNameLst>
                                              <p:attrName>ppt_x</p:attrName>
                                              <p:attrName>ppt_y</p:attrName>
                                            </p:attrNameLst>
                                          </p:cBhvr>
                                          <p:rCtr x="13620" y="949"/>
                                        </p:animMotion>
                                      </p:childTnLst>
                                    </p:cTn>
                                  </p:par>
                                </p:childTnLst>
                              </p:cTn>
                            </p:par>
                            <p:par>
                              <p:cTn id="99" fill="hold">
                                <p:stCondLst>
                                  <p:cond delay="4650"/>
                                </p:stCondLst>
                                <p:childTnLst>
                                  <p:par>
                                    <p:cTn id="100" presetID="22" presetClass="entr" presetSubtype="8" fill="hold" nodeType="after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left)">
                                          <p:cBhvr>
                                            <p:cTn id="102" dur="250"/>
                                            <p:tgtEl>
                                              <p:spTgt spid="18"/>
                                            </p:tgtEl>
                                          </p:cBhvr>
                                        </p:animEffect>
                                      </p:childTnLst>
                                    </p:cTn>
                                  </p:par>
                                </p:childTnLst>
                              </p:cTn>
                            </p:par>
                            <p:par>
                              <p:cTn id="103" fill="hold">
                                <p:stCondLst>
                                  <p:cond delay="4900"/>
                                </p:stCondLst>
                                <p:childTnLst>
                                  <p:par>
                                    <p:cTn id="104" presetID="63" presetClass="path" presetSubtype="0" accel="50000" decel="50000" fill="hold" grpId="1" nodeType="afterEffect">
                                      <p:stCondLst>
                                        <p:cond delay="0"/>
                                      </p:stCondLst>
                                      <p:childTnLst>
                                        <p:animMotion origin="layout" path="M 0 0 L 0.25 0 E" pathEditMode="relative" ptsTypes="">
                                          <p:cBhvr>
                                            <p:cTn id="105" dur="750" fill="hold"/>
                                            <p:tgtEl>
                                              <p:spTgt spid="33"/>
                                            </p:tgtEl>
                                            <p:attrNameLst>
                                              <p:attrName>ppt_x</p:attrName>
                                              <p:attrName>ppt_y</p:attrName>
                                            </p:attrNameLst>
                                          </p:cBhvr>
                                        </p:animMotion>
                                      </p:childTnLst>
                                    </p:cTn>
                                  </p:par>
                                  <p:par>
                                    <p:cTn id="106" presetID="63" presetClass="path" presetSubtype="0" accel="50000" decel="50000" fill="hold" grpId="1" nodeType="withEffect">
                                      <p:stCondLst>
                                        <p:cond delay="0"/>
                                      </p:stCondLst>
                                      <p:childTnLst>
                                        <p:animMotion origin="layout" path="M 0 0 L 0.25 0 E" pathEditMode="relative" ptsTypes="">
                                          <p:cBhvr>
                                            <p:cTn id="107" dur="750" fill="hold"/>
                                            <p:tgtEl>
                                              <p:spTgt spid="34"/>
                                            </p:tgtEl>
                                            <p:attrNameLst>
                                              <p:attrName>ppt_x</p:attrName>
                                              <p:attrName>ppt_y</p:attrName>
                                            </p:attrNameLst>
                                          </p:cBhvr>
                                        </p:animMotion>
                                      </p:childTnLst>
                                    </p:cTn>
                                  </p:par>
                                </p:childTnLst>
                              </p:cTn>
                            </p:par>
                            <p:par>
                              <p:cTn id="108" fill="hold">
                                <p:stCondLst>
                                  <p:cond delay="5650"/>
                                </p:stCondLst>
                                <p:childTnLst>
                                  <p:par>
                                    <p:cTn id="109" presetID="1" presetClass="exit" presetSubtype="0" fill="hold" grpId="2" nodeType="after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childTnLst>
                                    </p:cTn>
                                  </p:par>
                                </p:childTnLst>
                              </p:cTn>
                            </p:par>
                            <p:par>
                              <p:cTn id="117" fill="hold">
                                <p:stCondLst>
                                  <p:cond delay="5650"/>
                                </p:stCondLst>
                                <p:childTnLst>
                                  <p:par>
                                    <p:cTn id="118" presetID="49" presetClass="path" presetSubtype="0" accel="50000" decel="50000" fill="hold" grpId="1" nodeType="afterEffect">
                                      <p:stCondLst>
                                        <p:cond delay="0"/>
                                      </p:stCondLst>
                                      <p:childTnLst>
                                        <p:animMotion origin="layout" path="M -0.00208 0.00185 L 0.27083 0.1199 " pathEditMode="relative" rAng="0" ptsTypes="AA">
                                          <p:cBhvr>
                                            <p:cTn id="119" dur="750" fill="hold"/>
                                            <p:tgtEl>
                                              <p:spTgt spid="50"/>
                                            </p:tgtEl>
                                            <p:attrNameLst>
                                              <p:attrName>ppt_x</p:attrName>
                                              <p:attrName>ppt_y</p:attrName>
                                            </p:attrNameLst>
                                          </p:cBhvr>
                                          <p:rCtr x="13646" y="5903"/>
                                        </p:animMotion>
                                      </p:childTnLst>
                                    </p:cTn>
                                  </p:par>
                                  <p:par>
                                    <p:cTn id="120" presetID="49" presetClass="path" presetSubtype="0" accel="50000" decel="50000" fill="hold" grpId="1" nodeType="withEffect">
                                      <p:stCondLst>
                                        <p:cond delay="250"/>
                                      </p:stCondLst>
                                      <p:childTnLst>
                                        <p:animMotion origin="layout" path="M 0 3.7037E-7 L 0.27174 0.06736 " pathEditMode="relative" rAng="0" ptsTypes="AA">
                                          <p:cBhvr>
                                            <p:cTn id="121" dur="750" fill="hold"/>
                                            <p:tgtEl>
                                              <p:spTgt spid="49"/>
                                            </p:tgtEl>
                                            <p:attrNameLst>
                                              <p:attrName>ppt_x</p:attrName>
                                              <p:attrName>ppt_y</p:attrName>
                                            </p:attrNameLst>
                                          </p:cBhvr>
                                          <p:rCtr x="13581" y="3356"/>
                                        </p:animMotion>
                                      </p:childTnLst>
                                    </p:cTn>
                                  </p:par>
                                </p:childTnLst>
                              </p:cTn>
                            </p:par>
                            <p:par>
                              <p:cTn id="122" fill="hold">
                                <p:stCondLst>
                                  <p:cond delay="6650"/>
                                </p:stCondLst>
                                <p:childTnLst>
                                  <p:par>
                                    <p:cTn id="123" presetID="22" presetClass="entr" presetSubtype="8" fill="hold" nodeType="after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left)">
                                          <p:cBhvr>
                                            <p:cTn id="125" dur="250"/>
                                            <p:tgtEl>
                                              <p:spTgt spid="19"/>
                                            </p:tgtEl>
                                          </p:cBhvr>
                                        </p:animEffect>
                                      </p:childTnLst>
                                    </p:cTn>
                                  </p:par>
                                </p:childTnLst>
                              </p:cTn>
                            </p:par>
                            <p:par>
                              <p:cTn id="126" fill="hold">
                                <p:stCondLst>
                                  <p:cond delay="6900"/>
                                </p:stCondLst>
                                <p:childTnLst>
                                  <p:par>
                                    <p:cTn id="127" presetID="63" presetClass="path" presetSubtype="0" accel="50000" decel="50000" fill="hold" grpId="1" nodeType="afterEffect">
                                      <p:stCondLst>
                                        <p:cond delay="0"/>
                                      </p:stCondLst>
                                      <p:childTnLst>
                                        <p:animMotion origin="layout" path="M 2.70833E-6 1.11022E-16 L 0.28685 -0.00903 " pathEditMode="relative" rAng="0" ptsTypes="AA">
                                          <p:cBhvr>
                                            <p:cTn id="128" dur="750" fill="hold"/>
                                            <p:tgtEl>
                                              <p:spTgt spid="42"/>
                                            </p:tgtEl>
                                            <p:attrNameLst>
                                              <p:attrName>ppt_x</p:attrName>
                                              <p:attrName>ppt_y</p:attrName>
                                            </p:attrNameLst>
                                          </p:cBhvr>
                                          <p:rCtr x="13828" y="-3032"/>
                                        </p:animMotion>
                                      </p:childTnLst>
                                    </p:cTn>
                                  </p:par>
                                </p:childTnLst>
                              </p:cTn>
                            </p:par>
                            <p:par>
                              <p:cTn id="129" fill="hold">
                                <p:stCondLst>
                                  <p:cond delay="7650"/>
                                </p:stCondLst>
                                <p:childTnLst>
                                  <p:par>
                                    <p:cTn id="130" presetID="1" presetClass="exit" presetSubtype="0" fill="hold" grpId="2" nodeType="afterEffect">
                                      <p:stCondLst>
                                        <p:cond delay="0"/>
                                      </p:stCondLst>
                                      <p:childTnLst>
                                        <p:set>
                                          <p:cBhvr>
                                            <p:cTn id="131" dur="1" fill="hold">
                                              <p:stCondLst>
                                                <p:cond delay="0"/>
                                              </p:stCondLst>
                                            </p:cTn>
                                            <p:tgtEl>
                                              <p:spTgt spid="42"/>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51"/>
                                            </p:tgtEl>
                                            <p:attrNameLst>
                                              <p:attrName>style.visibility</p:attrName>
                                            </p:attrNameLst>
                                          </p:cBhvr>
                                          <p:to>
                                            <p:strVal val="visible"/>
                                          </p:to>
                                        </p:set>
                                      </p:childTnLst>
                                    </p:cTn>
                                  </p:par>
                                </p:childTnLst>
                              </p:cTn>
                            </p:par>
                            <p:par>
                              <p:cTn id="134" fill="hold">
                                <p:stCondLst>
                                  <p:cond delay="7650"/>
                                </p:stCondLst>
                                <p:childTnLst>
                                  <p:par>
                                    <p:cTn id="135" presetID="49" presetClass="path" presetSubtype="0" accel="50000" decel="50000" fill="hold" grpId="1" nodeType="afterEffect">
                                      <p:stCondLst>
                                        <p:cond delay="0"/>
                                      </p:stCondLst>
                                      <p:childTnLst>
                                        <p:animMotion origin="layout" path="M -4.375E-6 -3.7037E-7 L 0.27097 0.19352 " pathEditMode="relative" rAng="0" ptsTypes="AA">
                                          <p:cBhvr>
                                            <p:cTn id="136" dur="750" fill="hold"/>
                                            <p:tgtEl>
                                              <p:spTgt spid="51"/>
                                            </p:tgtEl>
                                            <p:attrNameLst>
                                              <p:attrName>ppt_x</p:attrName>
                                              <p:attrName>ppt_y</p:attrName>
                                            </p:attrNameLst>
                                          </p:cBhvr>
                                          <p:rCtr x="13542" y="9676"/>
                                        </p:animMotion>
                                      </p:childTnLst>
                                    </p:cTn>
                                  </p:par>
                                </p:childTnLst>
                              </p:cTn>
                            </p:par>
                            <p:par>
                              <p:cTn id="137" fill="hold">
                                <p:stCondLst>
                                  <p:cond delay="8400"/>
                                </p:stCondLst>
                                <p:childTnLst>
                                  <p:par>
                                    <p:cTn id="138" presetID="22" presetClass="entr" presetSubtype="8" fill="hold" nodeType="afterEffect">
                                      <p:stCondLst>
                                        <p:cond delay="0"/>
                                      </p:stCondLst>
                                      <p:childTnLst>
                                        <p:set>
                                          <p:cBhvr>
                                            <p:cTn id="139" dur="1" fill="hold">
                                              <p:stCondLst>
                                                <p:cond delay="0"/>
                                              </p:stCondLst>
                                            </p:cTn>
                                            <p:tgtEl>
                                              <p:spTgt spid="14"/>
                                            </p:tgtEl>
                                            <p:attrNameLst>
                                              <p:attrName>style.visibility</p:attrName>
                                            </p:attrNameLst>
                                          </p:cBhvr>
                                          <p:to>
                                            <p:strVal val="visible"/>
                                          </p:to>
                                        </p:set>
                                        <p:animEffect transition="in" filter="wipe(left)">
                                          <p:cBhvr>
                                            <p:cTn id="140"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4" grpId="0" animBg="1"/>
          <p:bldP spid="34" grpId="1" animBg="1"/>
          <p:bldP spid="34"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42" grpId="0" animBg="1"/>
          <p:bldP spid="42" grpId="1" animBg="1"/>
          <p:bldP spid="42" grpId="2"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56B3EF-EDBB-44A1-B72C-0406AE4E11C0}"/>
              </a:ext>
            </a:extLst>
          </p:cNvPr>
          <p:cNvSpPr/>
          <p:nvPr/>
        </p:nvSpPr>
        <p:spPr>
          <a:xfrm>
            <a:off x="8408871" y="2061010"/>
            <a:ext cx="637674" cy="36094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7E25994A-81B5-4E05-A53B-9B466A90064F}"/>
              </a:ext>
            </a:extLst>
          </p:cNvPr>
          <p:cNvSpPr/>
          <p:nvPr/>
        </p:nvSpPr>
        <p:spPr>
          <a:xfrm>
            <a:off x="10178916" y="2061010"/>
            <a:ext cx="637674" cy="36094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a:extLst>
              <a:ext uri="{FF2B5EF4-FFF2-40B4-BE49-F238E27FC236}">
                <a16:creationId xmlns:a16="http://schemas.microsoft.com/office/drawing/2014/main" id="{EAB74B4E-B133-45FC-90DD-ED2CAF9E8CC5}"/>
              </a:ext>
            </a:extLst>
          </p:cNvPr>
          <p:cNvSpPr/>
          <p:nvPr/>
        </p:nvSpPr>
        <p:spPr>
          <a:xfrm>
            <a:off x="2570547" y="1940694"/>
            <a:ext cx="9180095" cy="61962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aphic 7" descr="Arrow: Rotate left with solid fill">
            <a:extLst>
              <a:ext uri="{FF2B5EF4-FFF2-40B4-BE49-F238E27FC236}">
                <a16:creationId xmlns:a16="http://schemas.microsoft.com/office/drawing/2014/main" id="{55DC32CB-121F-4252-9E50-7A3F2B487E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2537" y="1026294"/>
            <a:ext cx="914400" cy="914400"/>
          </a:xfrm>
          <a:prstGeom prst="rect">
            <a:avLst/>
          </a:prstGeom>
        </p:spPr>
      </p:pic>
      <p:pic>
        <p:nvPicPr>
          <p:cNvPr id="10" name="Picture 9" descr="Graphical user interface, table&#10;&#10;Description automatically generated" hidden="1">
            <a:extLst>
              <a:ext uri="{FF2B5EF4-FFF2-40B4-BE49-F238E27FC236}">
                <a16:creationId xmlns:a16="http://schemas.microsoft.com/office/drawing/2014/main" id="{4B30924B-4410-47AB-B62C-D9FB5F1258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5" y="0"/>
            <a:ext cx="12185650" cy="6858000"/>
          </a:xfrm>
          <a:prstGeom prst="rect">
            <a:avLst/>
          </a:prstGeom>
        </p:spPr>
      </p:pic>
    </p:spTree>
    <p:custDataLst>
      <p:tags r:id="rId1"/>
    </p:custDataLst>
    <p:extLst>
      <p:ext uri="{BB962C8B-B14F-4D97-AF65-F5344CB8AC3E}">
        <p14:creationId xmlns:p14="http://schemas.microsoft.com/office/powerpoint/2010/main" val="476616594"/>
      </p:ext>
    </p:extLst>
  </p:cSld>
  <p:clrMapOvr>
    <a:masterClrMapping/>
  </p:clrMapOvr>
  <mc:AlternateContent xmlns:mc="http://schemas.openxmlformats.org/markup-compatibility/2006" xmlns:p159="http://schemas.microsoft.com/office/powerpoint/2015/09/main">
    <mc:Choice Requires="p159">
      <p:transition spd="med" advTm="39072">
        <p159:morph option="byObject"/>
      </p:transition>
    </mc:Choice>
    <mc:Fallback xmlns="">
      <p:transition spd="med" advTm="390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25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3" grpId="0" animBg="1"/>
      <p:bldP spid="13" grpId="1" animBg="1"/>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AC0D9-424B-4FAF-9816-A3B2537C2CEF}"/>
              </a:ext>
            </a:extLst>
          </p:cNvPr>
          <p:cNvSpPr>
            <a:spLocks noGrp="1"/>
          </p:cNvSpPr>
          <p:nvPr>
            <p:ph type="title"/>
          </p:nvPr>
        </p:nvSpPr>
        <p:spPr/>
        <p:txBody>
          <a:bodyPr/>
          <a:lstStyle/>
          <a:p>
            <a:r>
              <a:rPr lang="en-US"/>
              <a:t>Outlier Analysis</a:t>
            </a:r>
            <a:endParaRPr lang="es-ES"/>
          </a:p>
        </p:txBody>
      </p:sp>
      <p:sp>
        <p:nvSpPr>
          <p:cNvPr id="8" name="Rectangle: Rounded Corners 7">
            <a:extLst>
              <a:ext uri="{FF2B5EF4-FFF2-40B4-BE49-F238E27FC236}">
                <a16:creationId xmlns:a16="http://schemas.microsoft.com/office/drawing/2014/main" id="{40C05C2D-8E1D-46B2-B48C-83B01F09F0BC}"/>
              </a:ext>
            </a:extLst>
          </p:cNvPr>
          <p:cNvSpPr/>
          <p:nvPr/>
        </p:nvSpPr>
        <p:spPr>
          <a:xfrm>
            <a:off x="2131621" y="1866900"/>
            <a:ext cx="3962400" cy="6376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tx1"/>
                </a:solidFill>
              </a:rPr>
              <a:t>Outlier Analysis</a:t>
            </a:r>
          </a:p>
        </p:txBody>
      </p:sp>
      <p:sp>
        <p:nvSpPr>
          <p:cNvPr id="10" name="Freeform: Shape 9">
            <a:extLst>
              <a:ext uri="{FF2B5EF4-FFF2-40B4-BE49-F238E27FC236}">
                <a16:creationId xmlns:a16="http://schemas.microsoft.com/office/drawing/2014/main" id="{739B0FBB-9D17-46EF-A396-AAEAB55C6C7B}"/>
              </a:ext>
            </a:extLst>
          </p:cNvPr>
          <p:cNvSpPr/>
          <p:nvPr/>
        </p:nvSpPr>
        <p:spPr>
          <a:xfrm>
            <a:off x="3049567" y="3124202"/>
            <a:ext cx="1978567" cy="1978567"/>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s-ES">
              <a:solidFill>
                <a:schemeClr val="tx2"/>
              </a:solidFill>
            </a:endParaRPr>
          </a:p>
        </p:txBody>
      </p:sp>
      <p:sp>
        <p:nvSpPr>
          <p:cNvPr id="11" name="Freeform: Shape 10">
            <a:extLst>
              <a:ext uri="{FF2B5EF4-FFF2-40B4-BE49-F238E27FC236}">
                <a16:creationId xmlns:a16="http://schemas.microsoft.com/office/drawing/2014/main" id="{251595E3-A484-4109-89E2-25474C62B934}"/>
              </a:ext>
            </a:extLst>
          </p:cNvPr>
          <p:cNvSpPr/>
          <p:nvPr/>
        </p:nvSpPr>
        <p:spPr>
          <a:xfrm>
            <a:off x="3353916" y="3361833"/>
            <a:ext cx="1674217" cy="1353630"/>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s-ES"/>
          </a:p>
        </p:txBody>
      </p:sp>
      <p:sp>
        <p:nvSpPr>
          <p:cNvPr id="12" name="Oval 11">
            <a:extLst>
              <a:ext uri="{FF2B5EF4-FFF2-40B4-BE49-F238E27FC236}">
                <a16:creationId xmlns:a16="http://schemas.microsoft.com/office/drawing/2014/main" id="{C38959EA-090A-43BF-AD3C-D02079B136D3}"/>
              </a:ext>
            </a:extLst>
          </p:cNvPr>
          <p:cNvSpPr/>
          <p:nvPr/>
        </p:nvSpPr>
        <p:spPr>
          <a:xfrm>
            <a:off x="4871353" y="3517938"/>
            <a:ext cx="304721" cy="304720"/>
          </a:xfrm>
          <a:prstGeom prst="ellipse">
            <a:avLst/>
          </a:prstGeom>
          <a:solidFill>
            <a:schemeClr val="accent2"/>
          </a:solidFill>
          <a:ln w="17463" cap="flat">
            <a:noFill/>
            <a:prstDash val="solid"/>
            <a:miter/>
          </a:ln>
        </p:spPr>
        <p:txBody>
          <a:bodyPr rtlCol="0" anchor="ctr"/>
          <a:lstStyle/>
          <a:p>
            <a:endParaRPr lang="es-ES"/>
          </a:p>
        </p:txBody>
      </p:sp>
      <p:pic>
        <p:nvPicPr>
          <p:cNvPr id="14" name="Graphic 13" descr="Arrow: Straight with solid fill" hidden="1">
            <a:extLst>
              <a:ext uri="{FF2B5EF4-FFF2-40B4-BE49-F238E27FC236}">
                <a16:creationId xmlns:a16="http://schemas.microsoft.com/office/drawing/2014/main" id="{5BAAEF45-0680-468E-98A7-12FC71B908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6480" y="3053055"/>
            <a:ext cx="1209090" cy="1209090"/>
          </a:xfrm>
          <a:prstGeom prst="rect">
            <a:avLst/>
          </a:prstGeom>
        </p:spPr>
      </p:pic>
      <p:sp>
        <p:nvSpPr>
          <p:cNvPr id="2" name="TextBox 1">
            <a:extLst>
              <a:ext uri="{FF2B5EF4-FFF2-40B4-BE49-F238E27FC236}">
                <a16:creationId xmlns:a16="http://schemas.microsoft.com/office/drawing/2014/main" id="{0CC0D816-79B4-411B-8A6C-139437D0F3E9}"/>
              </a:ext>
            </a:extLst>
          </p:cNvPr>
          <p:cNvSpPr txBox="1"/>
          <p:nvPr/>
        </p:nvSpPr>
        <p:spPr>
          <a:xfrm>
            <a:off x="6305800" y="3138194"/>
            <a:ext cx="4937741"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Standard normal distribution</a:t>
            </a:r>
          </a:p>
        </p:txBody>
      </p:sp>
      <p:sp>
        <p:nvSpPr>
          <p:cNvPr id="9" name="TextBox 8">
            <a:extLst>
              <a:ext uri="{FF2B5EF4-FFF2-40B4-BE49-F238E27FC236}">
                <a16:creationId xmlns:a16="http://schemas.microsoft.com/office/drawing/2014/main" id="{2BE4F417-77A2-4A16-8A77-192830ED66EF}"/>
              </a:ext>
            </a:extLst>
          </p:cNvPr>
          <p:cNvSpPr txBox="1"/>
          <p:nvPr/>
        </p:nvSpPr>
        <p:spPr>
          <a:xfrm>
            <a:off x="6305800" y="3742225"/>
            <a:ext cx="459079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Minimum maximum values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34272">
        <p159:morph option="byObject"/>
      </p:transition>
    </mc:Choice>
    <mc:Fallback xmlns="">
      <p:transition advTm="342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2"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B040E2-5230-4D05-952C-0AEBD10337FB}"/>
              </a:ext>
            </a:extLst>
          </p:cNvPr>
          <p:cNvSpPr/>
          <p:nvPr/>
        </p:nvSpPr>
        <p:spPr>
          <a:xfrm>
            <a:off x="273132" y="3501659"/>
            <a:ext cx="11423568" cy="36094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descr="Arrow: Straight with solid fill">
            <a:extLst>
              <a:ext uri="{FF2B5EF4-FFF2-40B4-BE49-F238E27FC236}">
                <a16:creationId xmlns:a16="http://schemas.microsoft.com/office/drawing/2014/main" id="{A409F33D-D4F1-490C-BCE2-680BF3F9D2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rot="16200000">
            <a:off x="9260022" y="2548172"/>
            <a:ext cx="914400" cy="914400"/>
          </a:xfrm>
          <a:prstGeom prst="rect">
            <a:avLst/>
          </a:prstGeom>
        </p:spPr>
      </p:pic>
      <p:pic>
        <p:nvPicPr>
          <p:cNvPr id="4" name="Graphic 3" descr="Arrow: Straight with solid fill">
            <a:extLst>
              <a:ext uri="{FF2B5EF4-FFF2-40B4-BE49-F238E27FC236}">
                <a16:creationId xmlns:a16="http://schemas.microsoft.com/office/drawing/2014/main" id="{0AD62AB4-5AF0-45A0-B3F3-F1A357C7B6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764399" y="3898231"/>
            <a:ext cx="914400" cy="914400"/>
          </a:xfrm>
          <a:prstGeom prst="rect">
            <a:avLst/>
          </a:prstGeom>
        </p:spPr>
      </p:pic>
      <p:pic>
        <p:nvPicPr>
          <p:cNvPr id="5" name="Graphic 4" descr="Arrow: Straight with solid fill">
            <a:extLst>
              <a:ext uri="{FF2B5EF4-FFF2-40B4-BE49-F238E27FC236}">
                <a16:creationId xmlns:a16="http://schemas.microsoft.com/office/drawing/2014/main" id="{A574D239-6C36-4A92-AFE1-DFF39D98A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10233066" y="4005109"/>
            <a:ext cx="914400" cy="914400"/>
          </a:xfrm>
          <a:prstGeom prst="rect">
            <a:avLst/>
          </a:prstGeom>
        </p:spPr>
      </p:pic>
      <p:pic>
        <p:nvPicPr>
          <p:cNvPr id="6" name="Graphic 5" descr="Arrow: Rotate left with solid fill">
            <a:extLst>
              <a:ext uri="{FF2B5EF4-FFF2-40B4-BE49-F238E27FC236}">
                <a16:creationId xmlns:a16="http://schemas.microsoft.com/office/drawing/2014/main" id="{73A10DE0-9113-437F-AA47-B086E76F6A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262303" y="2699085"/>
            <a:ext cx="914400" cy="914400"/>
          </a:xfrm>
          <a:prstGeom prst="rect">
            <a:avLst/>
          </a:prstGeom>
        </p:spPr>
      </p:pic>
    </p:spTree>
    <p:custDataLst>
      <p:tags r:id="rId1"/>
    </p:custDataLst>
    <p:extLst>
      <p:ext uri="{BB962C8B-B14F-4D97-AF65-F5344CB8AC3E}">
        <p14:creationId xmlns:p14="http://schemas.microsoft.com/office/powerpoint/2010/main" val="87247155"/>
      </p:ext>
    </p:extLst>
  </p:cSld>
  <p:clrMapOvr>
    <a:masterClrMapping/>
  </p:clrMapOvr>
  <mc:AlternateContent xmlns:mc="http://schemas.openxmlformats.org/markup-compatibility/2006" xmlns:p14="http://schemas.microsoft.com/office/powerpoint/2010/main">
    <mc:Choice Requires="p14">
      <p:transition spd="slow" p14:dur="2000" advTm="29904"/>
    </mc:Choice>
    <mc:Fallback xmlns="">
      <p:transition spd="slow" advTm="299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34" descr="Circular flowchart with solid fill">
            <a:extLst>
              <a:ext uri="{FF2B5EF4-FFF2-40B4-BE49-F238E27FC236}">
                <a16:creationId xmlns:a16="http://schemas.microsoft.com/office/drawing/2014/main" id="{7CBDE427-0623-4DCD-92CD-4B58260F7D46}"/>
              </a:ext>
            </a:extLst>
          </p:cNvPr>
          <p:cNvGrpSpPr/>
          <p:nvPr/>
        </p:nvGrpSpPr>
        <p:grpSpPr>
          <a:xfrm>
            <a:off x="4590399" y="2655122"/>
            <a:ext cx="3011202" cy="3011202"/>
            <a:chOff x="7230630" y="1905642"/>
            <a:chExt cx="1653335" cy="1653335"/>
          </a:xfrm>
        </p:grpSpPr>
        <p:sp>
          <p:nvSpPr>
            <p:cNvPr id="3" name="Freeform: Shape 2">
              <a:extLst>
                <a:ext uri="{FF2B5EF4-FFF2-40B4-BE49-F238E27FC236}">
                  <a16:creationId xmlns:a16="http://schemas.microsoft.com/office/drawing/2014/main" id="{D7EA7AC4-A9B5-49FD-ABFC-FB8A0A6CDCB2}"/>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14140551-123B-4E31-AF2F-3BC872A37755}"/>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7F20A3BE-4E69-44FD-90E9-89BC875B194A}"/>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D7C9D077-3327-475D-AA92-5888F4A61869}"/>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34CABDA0-4696-4AB1-96C6-78FA9B927C21}"/>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7C6A573C-10EE-448C-B974-ABB570F8297D}"/>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grpSp>
      <p:sp>
        <p:nvSpPr>
          <p:cNvPr id="9" name="Rectangle: Rounded Corners 8">
            <a:extLst>
              <a:ext uri="{FF2B5EF4-FFF2-40B4-BE49-F238E27FC236}">
                <a16:creationId xmlns:a16="http://schemas.microsoft.com/office/drawing/2014/main" id="{3C9AB03A-8F06-495A-BE62-7135DCA23411}"/>
              </a:ext>
            </a:extLst>
          </p:cNvPr>
          <p:cNvSpPr/>
          <p:nvPr/>
        </p:nvSpPr>
        <p:spPr>
          <a:xfrm>
            <a:off x="4114800" y="1866899"/>
            <a:ext cx="3962400" cy="6400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tx1"/>
                </a:solidFill>
              </a:rPr>
              <a:t>Follow-up analysis</a:t>
            </a:r>
          </a:p>
        </p:txBody>
      </p:sp>
      <p:sp>
        <p:nvSpPr>
          <p:cNvPr id="10" name="Title 9">
            <a:extLst>
              <a:ext uri="{FF2B5EF4-FFF2-40B4-BE49-F238E27FC236}">
                <a16:creationId xmlns:a16="http://schemas.microsoft.com/office/drawing/2014/main" id="{E3BFF08E-21E2-4B70-8359-1497E1623792}"/>
              </a:ext>
            </a:extLst>
          </p:cNvPr>
          <p:cNvSpPr>
            <a:spLocks noGrp="1"/>
          </p:cNvSpPr>
          <p:nvPr>
            <p:ph type="title"/>
          </p:nvPr>
        </p:nvSpPr>
        <p:spPr/>
        <p:txBody>
          <a:bodyPr/>
          <a:lstStyle/>
          <a:p>
            <a:r>
              <a:rPr lang="es-ES"/>
              <a:t>Follow-up analysis</a:t>
            </a:r>
          </a:p>
        </p:txBody>
      </p:sp>
      <p:sp>
        <p:nvSpPr>
          <p:cNvPr id="11" name="TextBox 10">
            <a:extLst>
              <a:ext uri="{FF2B5EF4-FFF2-40B4-BE49-F238E27FC236}">
                <a16:creationId xmlns:a16="http://schemas.microsoft.com/office/drawing/2014/main" id="{1899067B-5710-4E15-BEA9-619A598D0392}"/>
              </a:ext>
            </a:extLst>
          </p:cNvPr>
          <p:cNvSpPr txBox="1"/>
          <p:nvPr/>
        </p:nvSpPr>
        <p:spPr>
          <a:xfrm>
            <a:off x="7393173" y="3242101"/>
            <a:ext cx="3620385" cy="830997"/>
          </a:xfrm>
          <a:prstGeom prst="rect">
            <a:avLst/>
          </a:prstGeom>
          <a:noFill/>
        </p:spPr>
        <p:txBody>
          <a:bodyPr wrap="square" rtlCol="0">
            <a:spAutoFit/>
          </a:bodyPr>
          <a:lstStyle/>
          <a:p>
            <a:pPr algn="l">
              <a:buClr>
                <a:srgbClr val="008CCF"/>
              </a:buClr>
            </a:pPr>
            <a:r>
              <a:rPr lang="es-ES" sz="2400"/>
              <a:t>List of data values marked for follow-up</a:t>
            </a:r>
          </a:p>
        </p:txBody>
      </p:sp>
    </p:spTree>
    <p:custDataLst>
      <p:tags r:id="rId1"/>
    </p:custDataLst>
    <p:extLst>
      <p:ext uri="{BB962C8B-B14F-4D97-AF65-F5344CB8AC3E}">
        <p14:creationId xmlns:p14="http://schemas.microsoft.com/office/powerpoint/2010/main" val="1527352316"/>
      </p:ext>
    </p:extLst>
  </p:cSld>
  <p:clrMapOvr>
    <a:masterClrMapping/>
  </p:clrMapOvr>
  <mc:AlternateContent xmlns:mc="http://schemas.openxmlformats.org/markup-compatibility/2006" xmlns:p14="http://schemas.microsoft.com/office/powerpoint/2010/main">
    <mc:Choice Requires="p14">
      <p:transition spd="slow" p14:dur="2000" advTm="13152"/>
    </mc:Choice>
    <mc:Fallback xmlns="">
      <p:transition spd="slow" advTm="13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34" descr="Circular flowchart with solid fill" hidden="1">
            <a:extLst>
              <a:ext uri="{FF2B5EF4-FFF2-40B4-BE49-F238E27FC236}">
                <a16:creationId xmlns:a16="http://schemas.microsoft.com/office/drawing/2014/main" id="{7CBDE427-0623-4DCD-92CD-4B58260F7D46}"/>
              </a:ext>
            </a:extLst>
          </p:cNvPr>
          <p:cNvGrpSpPr/>
          <p:nvPr/>
        </p:nvGrpSpPr>
        <p:grpSpPr>
          <a:xfrm>
            <a:off x="6771198" y="2522898"/>
            <a:ext cx="2946559" cy="2946559"/>
            <a:chOff x="7230630" y="1905642"/>
            <a:chExt cx="1653335" cy="1653335"/>
          </a:xfrm>
        </p:grpSpPr>
        <p:sp>
          <p:nvSpPr>
            <p:cNvPr id="3" name="Freeform: Shape 2">
              <a:extLst>
                <a:ext uri="{FF2B5EF4-FFF2-40B4-BE49-F238E27FC236}">
                  <a16:creationId xmlns:a16="http://schemas.microsoft.com/office/drawing/2014/main" id="{D7EA7AC4-A9B5-49FD-ABFC-FB8A0A6CDCB2}"/>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14140551-123B-4E31-AF2F-3BC872A37755}"/>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7F20A3BE-4E69-44FD-90E9-89BC875B194A}"/>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D7C9D077-3327-475D-AA92-5888F4A61869}"/>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34CABDA0-4696-4AB1-96C6-78FA9B927C21}"/>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7C6A573C-10EE-448C-B974-ABB570F8297D}"/>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s-ES"/>
            </a:p>
          </p:txBody>
        </p:sp>
      </p:grpSp>
      <p:sp>
        <p:nvSpPr>
          <p:cNvPr id="9" name="Rectangle: Rounded Corners 8" hidden="1">
            <a:extLst>
              <a:ext uri="{FF2B5EF4-FFF2-40B4-BE49-F238E27FC236}">
                <a16:creationId xmlns:a16="http://schemas.microsoft.com/office/drawing/2014/main" id="{3C9AB03A-8F06-495A-BE62-7135DCA23411}"/>
              </a:ext>
            </a:extLst>
          </p:cNvPr>
          <p:cNvSpPr/>
          <p:nvPr/>
        </p:nvSpPr>
        <p:spPr>
          <a:xfrm>
            <a:off x="6625226" y="1913991"/>
            <a:ext cx="3238500" cy="6400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tx1"/>
                </a:solidFill>
              </a:rPr>
              <a:t>Follow-up analysis</a:t>
            </a:r>
          </a:p>
        </p:txBody>
      </p:sp>
      <p:sp>
        <p:nvSpPr>
          <p:cNvPr id="10" name="Title 9">
            <a:extLst>
              <a:ext uri="{FF2B5EF4-FFF2-40B4-BE49-F238E27FC236}">
                <a16:creationId xmlns:a16="http://schemas.microsoft.com/office/drawing/2014/main" id="{E3BFF08E-21E2-4B70-8359-1497E1623792}"/>
              </a:ext>
            </a:extLst>
          </p:cNvPr>
          <p:cNvSpPr>
            <a:spLocks noGrp="1"/>
          </p:cNvSpPr>
          <p:nvPr>
            <p:ph type="title"/>
          </p:nvPr>
        </p:nvSpPr>
        <p:spPr/>
        <p:txBody>
          <a:bodyPr/>
          <a:lstStyle/>
          <a:p>
            <a:r>
              <a:rPr lang="es-ES"/>
              <a:t>Follow-up analysis</a:t>
            </a:r>
          </a:p>
        </p:txBody>
      </p:sp>
      <p:sp>
        <p:nvSpPr>
          <p:cNvPr id="11" name="TextBox 10">
            <a:extLst>
              <a:ext uri="{FF2B5EF4-FFF2-40B4-BE49-F238E27FC236}">
                <a16:creationId xmlns:a16="http://schemas.microsoft.com/office/drawing/2014/main" id="{1899067B-5710-4E15-BEA9-619A598D0392}"/>
              </a:ext>
            </a:extLst>
          </p:cNvPr>
          <p:cNvSpPr txBox="1"/>
          <p:nvPr/>
        </p:nvSpPr>
        <p:spPr>
          <a:xfrm>
            <a:off x="2761260" y="1326657"/>
            <a:ext cx="6720976" cy="461665"/>
          </a:xfrm>
          <a:prstGeom prst="rect">
            <a:avLst/>
          </a:prstGeom>
          <a:noFill/>
        </p:spPr>
        <p:txBody>
          <a:bodyPr wrap="square" rtlCol="0">
            <a:spAutoFit/>
          </a:bodyPr>
          <a:lstStyle/>
          <a:p>
            <a:pPr algn="ctr">
              <a:buClr>
                <a:srgbClr val="008CCF"/>
              </a:buClr>
            </a:pPr>
            <a:r>
              <a:rPr lang="es-ES" sz="2400"/>
              <a:t>List of data values marked for follow-up:</a:t>
            </a:r>
          </a:p>
        </p:txBody>
      </p:sp>
      <p:grpSp>
        <p:nvGrpSpPr>
          <p:cNvPr id="13" name="Group 12">
            <a:extLst>
              <a:ext uri="{FF2B5EF4-FFF2-40B4-BE49-F238E27FC236}">
                <a16:creationId xmlns:a16="http://schemas.microsoft.com/office/drawing/2014/main" id="{11DCA0E4-5263-49D2-A462-C4D943F33DFE}"/>
              </a:ext>
            </a:extLst>
          </p:cNvPr>
          <p:cNvGrpSpPr/>
          <p:nvPr/>
        </p:nvGrpSpPr>
        <p:grpSpPr>
          <a:xfrm>
            <a:off x="5141091" y="4326912"/>
            <a:ext cx="1155612" cy="1075217"/>
            <a:chOff x="4283075" y="2225675"/>
            <a:chExt cx="1276237" cy="1187450"/>
          </a:xfrm>
        </p:grpSpPr>
        <p:sp>
          <p:nvSpPr>
            <p:cNvPr id="14" name="Freeform: Shape 13">
              <a:extLst>
                <a:ext uri="{FF2B5EF4-FFF2-40B4-BE49-F238E27FC236}">
                  <a16:creationId xmlns:a16="http://schemas.microsoft.com/office/drawing/2014/main" id="{3E026243-5FD4-467A-81DC-F38E488E0AE3}"/>
                </a:ext>
              </a:extLst>
            </p:cNvPr>
            <p:cNvSpPr/>
            <p:nvPr/>
          </p:nvSpPr>
          <p:spPr>
            <a:xfrm>
              <a:off x="4283075" y="2225675"/>
              <a:ext cx="1187450" cy="11874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s-ES">
                <a:solidFill>
                  <a:schemeClr val="tx2"/>
                </a:solidFill>
              </a:endParaRPr>
            </a:p>
          </p:txBody>
        </p:sp>
        <p:sp>
          <p:nvSpPr>
            <p:cNvPr id="15" name="Freeform: Shape 14">
              <a:extLst>
                <a:ext uri="{FF2B5EF4-FFF2-40B4-BE49-F238E27FC236}">
                  <a16:creationId xmlns:a16="http://schemas.microsoft.com/office/drawing/2014/main" id="{23260A2A-D755-4E21-A981-5D34EF1432DF}"/>
                </a:ext>
              </a:extLst>
            </p:cNvPr>
            <p:cNvSpPr/>
            <p:nvPr/>
          </p:nvSpPr>
          <p:spPr>
            <a:xfrm>
              <a:off x="4465732" y="2368291"/>
              <a:ext cx="1004792" cy="812390"/>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s-ES"/>
            </a:p>
          </p:txBody>
        </p:sp>
        <p:sp>
          <p:nvSpPr>
            <p:cNvPr id="16" name="Oval 15">
              <a:extLst>
                <a:ext uri="{FF2B5EF4-FFF2-40B4-BE49-F238E27FC236}">
                  <a16:creationId xmlns:a16="http://schemas.microsoft.com/office/drawing/2014/main" id="{742170D8-1CD1-403A-9823-C8E969ADB28C}"/>
                </a:ext>
              </a:extLst>
            </p:cNvPr>
            <p:cNvSpPr/>
            <p:nvPr/>
          </p:nvSpPr>
          <p:spPr>
            <a:xfrm>
              <a:off x="5376432" y="2461978"/>
              <a:ext cx="182880" cy="182880"/>
            </a:xfrm>
            <a:prstGeom prst="ellipse">
              <a:avLst/>
            </a:prstGeom>
            <a:solidFill>
              <a:schemeClr val="accent2"/>
            </a:solidFill>
            <a:ln w="17463" cap="flat">
              <a:noFill/>
              <a:prstDash val="solid"/>
              <a:miter/>
            </a:ln>
          </p:spPr>
          <p:txBody>
            <a:bodyPr rtlCol="0" anchor="ctr"/>
            <a:lstStyle/>
            <a:p>
              <a:endParaRPr lang="es-ES"/>
            </a:p>
          </p:txBody>
        </p:sp>
      </p:grpSp>
      <p:pic>
        <p:nvPicPr>
          <p:cNvPr id="24" name="Graphic 23">
            <a:extLst>
              <a:ext uri="{FF2B5EF4-FFF2-40B4-BE49-F238E27FC236}">
                <a16:creationId xmlns:a16="http://schemas.microsoft.com/office/drawing/2014/main" id="{66FCB1CE-1468-418A-B2AC-AF48158B06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6622" y="1452029"/>
            <a:ext cx="2127820" cy="2127820"/>
          </a:xfrm>
          <a:prstGeom prst="rect">
            <a:avLst/>
          </a:prstGeom>
        </p:spPr>
      </p:pic>
      <p:sp>
        <p:nvSpPr>
          <p:cNvPr id="25" name="Rectangle: Rounded Corners 24">
            <a:extLst>
              <a:ext uri="{FF2B5EF4-FFF2-40B4-BE49-F238E27FC236}">
                <a16:creationId xmlns:a16="http://schemas.microsoft.com/office/drawing/2014/main" id="{32696466-D412-40C3-9A94-153FC99C0E98}"/>
              </a:ext>
            </a:extLst>
          </p:cNvPr>
          <p:cNvSpPr/>
          <p:nvPr/>
        </p:nvSpPr>
        <p:spPr>
          <a:xfrm>
            <a:off x="2305121" y="3248753"/>
            <a:ext cx="2390822"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entry</a:t>
            </a:r>
          </a:p>
        </p:txBody>
      </p:sp>
      <p:sp>
        <p:nvSpPr>
          <p:cNvPr id="26" name="Rectangle: Rounded Corners 25">
            <a:extLst>
              <a:ext uri="{FF2B5EF4-FFF2-40B4-BE49-F238E27FC236}">
                <a16:creationId xmlns:a16="http://schemas.microsoft.com/office/drawing/2014/main" id="{5A5E65A3-91DC-416B-BAE5-7BF839F78805}"/>
              </a:ext>
            </a:extLst>
          </p:cNvPr>
          <p:cNvSpPr/>
          <p:nvPr/>
        </p:nvSpPr>
        <p:spPr>
          <a:xfrm>
            <a:off x="4295986" y="5522723"/>
            <a:ext cx="2765426" cy="7315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tx1"/>
                </a:solidFill>
              </a:rPr>
              <a:t>Outlier analysis</a:t>
            </a:r>
          </a:p>
        </p:txBody>
      </p:sp>
      <p:pic>
        <p:nvPicPr>
          <p:cNvPr id="28" name="Graphic 27">
            <a:extLst>
              <a:ext uri="{FF2B5EF4-FFF2-40B4-BE49-F238E27FC236}">
                <a16:creationId xmlns:a16="http://schemas.microsoft.com/office/drawing/2014/main" id="{9845EAE5-06A8-4051-A830-235CA8550E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063488" y="1609688"/>
            <a:ext cx="1812503" cy="1812503"/>
          </a:xfrm>
          <a:prstGeom prst="rect">
            <a:avLst/>
          </a:prstGeom>
        </p:spPr>
      </p:pic>
      <p:sp>
        <p:nvSpPr>
          <p:cNvPr id="29" name="Rectangle: Rounded Corners 28">
            <a:extLst>
              <a:ext uri="{FF2B5EF4-FFF2-40B4-BE49-F238E27FC236}">
                <a16:creationId xmlns:a16="http://schemas.microsoft.com/office/drawing/2014/main" id="{24068F5B-7208-458F-A5A6-CDEFEA0E78FD}"/>
              </a:ext>
            </a:extLst>
          </p:cNvPr>
          <p:cNvSpPr/>
          <p:nvPr/>
        </p:nvSpPr>
        <p:spPr>
          <a:xfrm>
            <a:off x="6803519" y="3248753"/>
            <a:ext cx="2390822"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quality</a:t>
            </a:r>
          </a:p>
        </p:txBody>
      </p:sp>
      <p:sp>
        <p:nvSpPr>
          <p:cNvPr id="12" name="Left Brace 11">
            <a:extLst>
              <a:ext uri="{FF2B5EF4-FFF2-40B4-BE49-F238E27FC236}">
                <a16:creationId xmlns:a16="http://schemas.microsoft.com/office/drawing/2014/main" id="{51140C8A-77C5-4B1E-B606-87412E798333}"/>
              </a:ext>
            </a:extLst>
          </p:cNvPr>
          <p:cNvSpPr/>
          <p:nvPr/>
        </p:nvSpPr>
        <p:spPr>
          <a:xfrm rot="16200000" flipV="1">
            <a:off x="5474227" y="1646009"/>
            <a:ext cx="461665" cy="4830417"/>
          </a:xfrm>
          <a:prstGeom prst="leftBrace">
            <a:avLst>
              <a:gd name="adj1" fmla="val 49775"/>
              <a:gd name="adj2" fmla="val 50000"/>
            </a:avLst>
          </a:prstGeom>
          <a:ln w="381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131746633"/>
      </p:ext>
    </p:extLst>
  </p:cSld>
  <p:clrMapOvr>
    <a:masterClrMapping/>
  </p:clrMapOvr>
  <mc:AlternateContent xmlns:mc="http://schemas.openxmlformats.org/markup-compatibility/2006" xmlns:p159="http://schemas.microsoft.com/office/powerpoint/2015/09/main">
    <mc:Choice Requires="p159">
      <p:transition spd="slow" advTm="10080">
        <p159:morph option="byObject"/>
      </p:transition>
    </mc:Choice>
    <mc:Fallback xmlns="">
      <p:transition spd="slow" advTm="100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P spid="26" grpId="0"/>
      <p:bldP spid="29"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LTRA_SCORM_COURCE_TITLE" val="1.2.2 How is data quality ensured in DHIS2"/>
  <p:tag name="ISPRING_PRESENTATION_TITLE" val="1.2.2 How is data quality ensured in DHIS2"/>
  <p:tag name="ISPRING_SCREEN_RECS_UPDATED" val="C:\Users\alita\Documents\0. Clientes LOCAL\DHIS2\Fundamentals\2.0\1.Intro to DHIS2\1.2.2 How is data quality ensured\1.2.2 Data review"/>
  <p:tag name="ISPRING_RESOURCE_FOLDER" val="C:\Users\alita\Documents\0. Clientes LOCAL\DHIS2\Fundamentals\2.0\1.Intro to DHIS2\1.2.2 How is data quality ensured\1.2.2 Data review"/>
  <p:tag name="ISPRING_PRESENTATION_PATH" val="C:\Users\alita\Documents\0. Clientes LOCAL\DHIS2\Fundamentals\2.0\1.Intro to DHIS2\1.2.2 How is data quality ensured\1.2.2 Data review.pptx"/>
  <p:tag name="FLASHSPRING_ZOOM_TAG" val="69"/>
  <p:tag name="ISPRING_PRESENTATION_INFO_2" val="&lt;?xml version=&quot;1.0&quot; encoding=&quot;UTF-8&quot; standalone=&quot;no&quot; ?&gt;&#10;&lt;presentation2&gt;&#10;&#10;  &lt;slides&gt;&#10;    &lt;slide id=&quot;{A465BF5D-756C-476D-B852-555E219472D7}&quot; pptId=&quot;299&quot;/&gt;&#10;    &lt;slide id=&quot;{7BC6799D-C70B-489F-9ADF-283730A67F34}&quot; pptId=&quot;275&quot;/&gt;&#10;    &lt;slide id=&quot;{9731BE21-768F-4630-8F24-01E00E0AD0B3}&quot; pptId=&quot;282&quot;/&gt;&#10;    &lt;slide id=&quot;{28C14CAE-F4EF-4F73-A755-946006A9B1CB}&quot; pptId=&quot;298&quot;/&gt;&#10;    &lt;slide id=&quot;{E1A81A4F-EAC8-41FE-9E2C-428C90D33530}&quot; pptId=&quot;310&quot;/&gt;&#10;    &lt;slide id=&quot;{80B93711-D590-452A-A7DA-869DE03DB471}&quot; pptId=&quot;278&quot;/&gt;&#10;    &lt;slide id=&quot;{03496AC0-4243-49A5-9123-24BE8FB721EA}&quot; pptId=&quot;311&quot;/&gt;&#10;    &lt;slide id=&quot;{CAD79ABF-9987-4F41-89C2-54D6A45C0430}&quot; pptId=&quot;284&quot;/&gt;&#10;    &lt;slide id=&quot;{D916D85E-1483-4B29-8CCB-213F46E267F5}&quot; pptId=&quot;313&quot;/&gt;&#10;    &lt;slide id=&quot;{CCF370C7-1C5A-462C-8186-7581270AFB1F}&quot; pptId=&quot;314&quot;/&gt;&#10;    &lt;slide id=&quot;{61A28952-551D-4674-8813-5F3BECF4CB46}&quot; pptId=&quot;288&quot;/&gt;&#10;    &lt;slide id=&quot;{7E98053C-D105-40E1-8F05-3134805053F1}&quot; pptId=&quot;309&quot;/&gt;&#10;    &lt;slide id=&quot;{87E68828-1C0B-4190-BB24-CC288007E106}&quot; pptId=&quot;289&quot;/&gt;&#10;    &lt;slide id=&quot;{4D148E05-80AD-4051-9AB0-70E5F463F5F7}&quot; pptId=&quot;304&quot;/&gt;&#10;    &lt;slide id=&quot;{C3DBD21E-BB85-40F8-8667-64CDAD90D0BD}&quot; pptId=&quot;302&quot;/&gt;&#10;    &lt;slide id=&quot;{2B8DF713-B2B6-45BE-AD1D-CEDCBF294215}&quot; pptId=&quot;272&quot;/&gt;&#10;  &lt;/slides&gt;&#10;&#10;  &lt;narration&gt;&#10;    &lt;audioTracks&gt;&#10;      &lt;audioTrack muted=&quot;false&quot; name=&quot;A Himitsu - Adventures [Argofox] (2)&quot; resource=&quot;940e4ee6&quot; slideId=&quot;{A465BF5D-756C-476D-B852-555E219472D7}&quot; startTime=&quot;161&quot; stepIndex=&quot;0&quot; volume=&quot;1&quot;&gt;&#10;        &lt;audio channels=&quot;2&quot; format=&quot;fltp&quot; sampleRate=&quot;44100&quot;/&gt;&#10;      &lt;/audioTrack&gt;&#10;      &lt;audioTrack muted=&quot;false&quot; name=&quot;Ikson - Alive (Tropical House_Chill)&quot; resource=&quot;ebf7a5a7&quot; slideId=&quot;{2B8DF713-B2B6-45BE-AD1D-CEDCBF294215}&quot; startTime=&quot;0&quot; stepIndex=&quot;0&quot; volume=&quot;1&quot;&gt;&#10;        &lt;audio channels=&quot;2&quot; format=&quot;s16&quot; sampleRate=&quot;44100&quot;/&gt;&#10;      &lt;/audioTrack&gt;&#10;      &lt;audioTrack muted=&quot;false&quot; name=&quot;Slide 2&quot; resource=&quot;2ddcd9a0&quot; slideId=&quot;{7BC6799D-C70B-489F-9ADF-283730A67F34}&quot; startTime=&quot;0&quot; stepIndex=&quot;0&quot; volume=&quot;1&quot;&gt;&#10;        &lt;audio channels=&quot;2&quot; format=&quot;fltp&quot; sampleRate=&quot;48000&quot;/&gt;&#10;      &lt;/audioTrack&gt;&#10;      &lt;audioTrack muted=&quot;false&quot; name=&quot;Slide 3&quot; resource=&quot;7e595217&quot; slideId=&quot;{9731BE21-768F-4630-8F24-01E00E0AD0B3}&quot; startTime=&quot;289&quot; stepIndex=&quot;0&quot; volume=&quot;1&quot;&gt;&#10;        &lt;audio channels=&quot;2&quot; format=&quot;fltp&quot; sampleRate=&quot;48000&quot;/&gt;&#10;      &lt;/audioTrack&gt;&#10;      &lt;audioTrack muted=&quot;false&quot; name=&quot;Slide 4&quot; resource=&quot;cbaa178b&quot; slideId=&quot;{28C14CAE-F4EF-4F73-A755-946006A9B1CB}&quot; startTime=&quot;0&quot; stepIndex=&quot;0&quot; volume=&quot;1&quot;&gt;&#10;        &lt;audio channels=&quot;2&quot; format=&quot;fltp&quot; sampleRate=&quot;48000&quot;/&gt;&#10;      &lt;/audioTrack&gt;&#10;      &lt;audioTrack muted=&quot;false&quot; name=&quot;Slide 5 (2)&quot; resource=&quot;f0c11b6f&quot; slideId=&quot;{E1A81A4F-EAC8-41FE-9E2C-428C90D33530}&quot; startTime=&quot;0&quot; stepIndex=&quot;0&quot; volume=&quot;1&quot;&gt;&#10;        &lt;audio channels=&quot;2&quot; format=&quot;fltp&quot; sampleRate=&quot;48000&quot;/&gt;&#10;      &lt;/audioTrack&gt;&#10;      &lt;audioTrack muted=&quot;false&quot; name=&quot;Slide 8 (2)&quot; resource=&quot;3bbc9702&quot; slideId=&quot;{CAD79ABF-9987-4F41-89C2-54D6A45C0430}&quot; startTime=&quot;0&quot; stepIndex=&quot;0&quot; volume=&quot;1&quot;&gt;&#10;        &lt;audio channels=&quot;2&quot; format=&quot;fltp&quot; sampleRate=&quot;48000&quot;/&gt;&#10;      &lt;/audioTrack&gt;&#10;      &lt;audioTrack muted=&quot;false&quot; name=&quot;Slide 9 (2)&quot; resource=&quot;518cdfeb&quot; slideId=&quot;{D916D85E-1483-4B29-8CCB-213F46E267F5}&quot; startTime=&quot;0&quot; stepIndex=&quot;0&quot; volume=&quot;1&quot;&gt;&#10;        &lt;audio channels=&quot;2&quot; format=&quot;fltp&quot; sampleRate=&quot;48000&quot;/&gt;&#10;      &lt;/audioTrack&gt;&#10;      &lt;audioTrack muted=&quot;false&quot; name=&quot;Slide 13&quot; resource=&quot;5c2ce03a&quot; slideId=&quot;{61A28952-551D-4674-8813-5F3BECF4CB46}&quot; startTime=&quot;0&quot; stepIndex=&quot;0&quot; volume=&quot;1&quot;&gt;&#10;        &lt;audio channels=&quot;2&quot; format=&quot;fltp&quot; sampleRate=&quot;48000&quot;/&gt;&#10;      &lt;/audioTrack&gt;&#10;      &lt;audioTrack muted=&quot;false&quot; name=&quot;Slide 14&quot; resource=&quot;e6a7cc65&quot; slideId=&quot;{7E98053C-D105-40E1-8F05-3134805053F1}&quot; startTime=&quot;0&quot; stepIndex=&quot;0&quot; volume=&quot;1&quot;&gt;&#10;        &lt;audio channels=&quot;2&quot; format=&quot;fltp&quot; sampleRate=&quot;48000&quot;/&gt;&#10;      &lt;/audioTrack&gt;&#10;      &lt;audioTrack muted=&quot;false&quot; name=&quot;Slide 16&quot; resource=&quot;9c4746f6&quot; slideId=&quot;{4D148E05-80AD-4051-9AB0-70E5F463F5F7}&quot; startTime=&quot;0&quot; stepIndex=&quot;0&quot; volume=&quot;1&quot;&gt;&#10;        &lt;audio channels=&quot;2&quot; format=&quot;fltp&quot; sampleRate=&quot;48000&quot;/&gt;&#10;      &lt;/audioTrack&gt;&#10;      &lt;audioTrack muted=&quot;false&quot; name=&quot;Slide 15 (1)&quot; resource=&quot;891021b9&quot; slideId=&quot;{C3DBD21E-BB85-40F8-8667-64CDAD90D0BD}&quot; startTime=&quot;0&quot; stepIndex=&quot;0&quot; volume=&quot;1&quot;&gt;&#10;        &lt;audio channels=&quot;2&quot; format=&quot;fltp&quot; sampleRate=&quot;48000&quot;/&gt;&#10;      &lt;/audioTrack&gt;&#10;      &lt;audioTrack muted=&quot;false&quot; name=&quot;Slide 7 (1)&quot; resource=&quot;f3787cb9&quot; slideId=&quot;{03496AC0-4243-49A5-9123-24BE8FB721EA}&quot; startTime=&quot;0&quot; stepIndex=&quot;0&quot; volume=&quot;1&quot;&gt;&#10;        &lt;audio channels=&quot;2&quot; format=&quot;fltp&quot; sampleRate=&quot;48000&quot;/&gt;&#10;      &lt;/audioTrack&gt;&#10;      &lt;audioTrack muted=&quot;false&quot; name=&quot;Slide 12&quot; resource=&quot;281fdfa4&quot; slideId=&quot;{CCF370C7-1C5A-462C-8186-7581270AFB1F}&quot; startTime=&quot;0&quot; stepIndex=&quot;0&quot; volume=&quot;1&quot;&gt;&#10;        &lt;audio channels=&quot;2&quot; format=&quot;fltp&quot; sampleRate=&quot;48000&quot;/&gt;&#10;      &lt;/audioTrack&gt;&#10;      &lt;audioTrack muted=&quot;false&quot; name=&quot;Slide 6 (2)&quot; resource=&quot;6222e2b1&quot; slideId=&quot;{80B93711-D590-452A-A7DA-869DE03DB471}&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DFck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Fck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Fck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XJN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Fck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XJNUjnP2+moAAADlAAAAHAAAAG5vbmUvaHRtbF9za2luX3NldHRpbmdzLmpzb26r5lIAAqUcJQUrhWowG8xPKi0pyc/TS87PK0nNK9HLyy/KTQSrUVJ2AwMlHZyK88tSiwgoTUtMTkUx1NTIwskFp0qEiSZO5i7OlsjqChLTU/WSEpOz04vyS/NSIMqcXV0MXYyVwKpquWoBUEsDBBQAAgAIADFck1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DXJN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Nck1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1yT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Nck1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1yT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Nck1SUE7MiaQAAAG4AAAAcAAAAdW5pdmVyc2FsL2xvY2FsX3NldHRpbmdzLnhtbA3MMQ6DMAxA0Z1TWN4p7daBwMZWltIDWMRFkRwbkYDg9mT7w9Nv+zMKHLylYOrw9XgisM7mgy4Of9NQvxFSJvUkpuxQDaHvqlZsJvlyzgUmWIUu3iaOJTKPFIscdhGo4VNe/8Aem666AVBLAwQUAAIACABEXJN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ck1Q6nedwSwAAAGsAAAAbAAAAdW5pdmVyc2FsL3VuaXZlcnNhbC5wbmcueG1ss7GvyM1RKEstKs7Mz7NVMtQzULK34+WyKShKLctMLVeoAIoBBSFASaESyDVCcMszU0oygEIGFhYIwYzUzPSMElslC0MzuKA+0EwAUEsDBBQAAgAIADNck1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M1yT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zXJN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Nck1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M1yT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M1yT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Nck1S8fTX3SgAAAEkAAAAfAAAAdmlkZW9sZWN0dXJlL2xvY2FsX3NldHRpbmdzLnhtbLOxr8jNUShLLSrOzM+zVTLUM1BSSM1Lzk/JzEu3VQoNcdO1UFIoLknMS0nMyc9LtVXKy1dSsLfjssnJT07MCU4tKQEqLNa34wIAUEsBAgAAFAACAAgAMVyTVDIbuiL5AwAA4A4AABgAAAAAAAAAAQAAAAAAAAAAAG5vbmUvY29tbW9uX21lc3NhZ2VzLmxuZ1BLAQIAABQAAgAIADFck1QVHmAbowAAAH8BAAApAAAAAAAAAAEAAAAAAC8EAABub25lL3BsYXliYWNrX2FuZF9uYXZpZ2F0aW9uX3NldHRpbmdzLnhtbFBLAQIAABQAAgAIADFck1QfVIpqMAMAAMcOAAAiAAAAAAAAAAEAAAAAABkFAABub25lL2ZsYXNoX3B1Ymxpc2hpbmdfc2V0dGluZ3MueG1sUEsBAgAAFAACAAgAMVyTVHFXlJ0VAQAA0QIAABwAAAAAAAAAAQAAAAAAiQgAAG5vbmUvZmxhc2hfc2tpbl9zZXR0aW5ncy54bWxQSwECAAAUAAIACAAxXJNU15twlisDAABvDgAAIQAAAAAAAAABAAAAAADYCQAAbm9uZS9odG1sX3B1Ymxpc2hpbmdfc2V0dGluZ3MueG1sUEsBAgAAFAACAAgAMVyTVI5z9vpqAAAA5QAAABwAAAAAAAAAAQAAAAAAQg0AAG5vbmUvaHRtbF9za2luX3NldHRpbmdzLmpzb25QSwECAAAUAAIACAAxXJNUvH0190oAAABJAAAAFwAAAAAAAAABAAAAAADmDQAAbm9uZS9sb2NhbF9zZXR0aW5ncy54bWxQSwECAAAUAAIACABqbWNU7gPNTEkDAADjCQAAFAAAAAAAAAABAAAAAABlDgAAdW5pdmVyc2FsL3BsYXllci54bWxQSwECAAAUAAIACABDXJNUBqKuqXIGAAAmGQAAHQAAAAAAAAABAAAAAADgEQAAdW5pdmVyc2FsL2NvbW1vbl9tZXNzYWdlcy5sbmdQSwECAAAUAAIACABDXJNUFR5gG6MAAAB/AQAALgAAAAAAAAABAAAAAACNGAAAdW5pdmVyc2FsL3BsYXliYWNrX2FuZF9uYXZpZ2F0aW9uX3NldHRpbmdzLnhtbFBLAQIAABQAAgAIAENck1RZgY6BUQQAANwVAAAnAAAAAAAAAAEAAAAAAHwZAAB1bml2ZXJzYWwvZmxhc2hfcHVibGlzaGluZ19zZXR0aW5ncy54bWxQSwECAAAUAAIACABDXJNUodOBToYDAADgDAAAIQAAAAAAAAABAAAAAAASHgAAdW5pdmVyc2FsL2ZsYXNoX3NraW5fc2V0dGluZ3MueG1sUEsBAgAAFAACAAgAQ1yTVJFKGs9MBAAAZhUAACYAAAAAAAAAAQAAAAAA1yEAAHVuaXZlcnNhbC9odG1sX3B1Ymxpc2hpbmdfc2V0dGluZ3MueG1sUEsBAgAAFAACAAgAQ1yTVJQTsyJpAAAAbgAAABwAAAAAAAAAAQAAAAAAZyYAAHVuaXZlcnNhbC9sb2NhbF9zZXR0aW5ncy54bWxQSwECAAAUAAIACABEXJNUNNS57Y8TAADaOQAAFwAAAAAAAAAAAAAAAAAKJwAAdW5pdmVyc2FsL3VuaXZlcnNhbC5wbmdQSwECAAAUAAIACABEXJNUOp3ncEsAAABrAAAAGwAAAAAAAAABAAAAAADOOgAAdW5pdmVyc2FsL3VuaXZlcnNhbC5wbmcueG1sUEsBAgAAFAACAAgAM1yTVPaxDkKjBQAApRUAACAAAAAAAAAAAQAAAAAAUjsAAHZpZGVvbGVjdHVyZS9jb21tb25fbWVzc2FnZXMubG5nUEsBAgAAFAACAAgAM1yTVBUeYBujAAAAfwEAADEAAAAAAAAAAQAAAAAAM0EAAHZpZGVvbGVjdHVyZS9wbGF5YmFja19hbmRfbmF2aWdhdGlvbl9zZXR0aW5ncy54bWxQSwECAAAUAAIACAAzXJNUp4ruNgwFAADlGQAAKgAAAAAAAAABAAAAAAAlQgAAdmlkZW9sZWN0dXJlL2ZsYXNoX3B1Ymxpc2hpbmdfc2V0dGluZ3MueG1sUEsBAgAAFAACAAgAM1yTVI92Vf5vAgAAhwgAACQAAAAAAAAAAQAAAAAAeUcAAHZpZGVvbGVjdHVyZS9mbGFzaF9za2luX3NldHRpbmdzLnhtbFBLAQIAABQAAgAIADNck1R8n4QKAgUAAF0ZAAApAAAAAAAAAAEAAAAAACpKAAB2aWRlb2xlY3R1cmUvaHRtbF9wdWJsaXNoaW5nX3NldHRpbmdzLnhtbFBLAQIAABQAAgAIADNck1STaEB+hwEAANkEAAAkAAAAAAAAAAEAAAAAAHNPAAB2aWRlb2xlY3R1cmUvaHRtbF9za2luX3NldHRpbmdzLmpzb25QSwECAAAUAAIACAAzXJNUvH0190oAAABJAAAAHwAAAAAAAAABAAAAAAA8UQAAdmlkZW9sZWN0dXJlL2xvY2FsX3NldHRpbmdzLnhtbFBLBQYAAAAAFwAXABsHAADDUQ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1.2.2 How is data quality ensured&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discover some of the tools available in DHIS2 that perform quality checks on the data entered in the system. This quality review is key to having reliable data for analysis and informed decision making. \r\nKey concepts:\r\nData quality\r\nValidation rule analysis\r\nStandard deviation outlier analysis\r\nMax-min outlier analysis\r\nFollow-up analysis&quot;,&quot;category&quot;:&quot;27&quot;,&quot;permission&quot;:2}},&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1.2.2 How is data quality ensured&quot;,&quot;onlineDestinationFolderId&quot;:&quot;8db57c8c-b18d-11eb-a0df-ce7bfba222d9&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051D6E9-11BC-4A67-98AB-E9953B145F48}:313"/>
  <p:tag name="GENSWF_ADVANCE_TIME" val="10.080"/>
  <p:tag name="TIMING" val="|0.843|2.503|1.984|2.091|1.029"/>
  <p:tag name="ISPRING_SLIDE_ID_2" val="{D916D85E-1483-4B29-8CCB-213F46E267F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9308491-AF04-419C-BAA5-292FDD9028F1}:314"/>
  <p:tag name="GENSWF_ADVANCE_TIME" val="8.760"/>
  <p:tag name="ISPRING_SLIDE_ID_2" val="{CCF370C7-1C5A-462C-8186-7581270AFB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BDB7F6-703A-4E49-B6DF-9F48F7333E52}:288"/>
  <p:tag name="ISPRING_SLIDE_INDENT_LEVEL" val="0"/>
  <p:tag name="GENSWF_ADVANCE_TIME" val="16.973"/>
  <p:tag name="TIMING" val="|1.999|3.174|6.674"/>
  <p:tag name="ISPRING_SLIDE_ID_2" val="{61A28952-551D-4674-8813-5F3BECF4CB46}"/>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BB1822-D566-4C0D-ADFE-B1203ABF0E0B}:309"/>
  <p:tag name="GENSWF_ADVANCE_TIME" val="26.184"/>
  <p:tag name="TIMING" val="|1.716|5.11|5.253|6.747"/>
  <p:tag name="ISPRING_SLIDE_ID_2" val="{7E98053C-D105-40E1-8F05-3134805053F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E281BA-89B5-470E-8B42-B61CE6942979}:289"/>
  <p:tag name="ISPRING_SLIDE_INDENT_LEVEL" val="0"/>
  <p:tag name="GENSWF_ADVANCE_TIME" val="34.000"/>
  <p:tag name="ISPRING_SLIDE_ID_2" val="{87E68828-1C0B-4190-BB24-CC288007E106}"/>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D05230E-CBC1-4A78-994F-8DDD0D99FEBA}:304"/>
  <p:tag name="ISPRING_SLIDE_INDENT_LEVEL" val="0"/>
  <p:tag name="GENSWF_ADVANCE_TIME" val="9.075"/>
  <p:tag name="TIMING" val="|1.432"/>
  <p:tag name="ISPRING_SLIDE_ID_2" val="{4D148E05-80AD-4051-9AB0-70E5F463F5F7}"/>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3DBD21E-BB85-40F8-8667-64CDAD90D0BD}"/>
  <p:tag name="GENSWF_ADVANCE_TIME" val="30.648"/>
  <p:tag name="TIMING" val="|3.677|4.753|2.127|1.823|7.338|3.59|1.264|1.171|1.896"/>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758"/>
  <p:tag name="ISPRING_SLIDE_ID_2" val="{2B8DF713-B2B6-45BE-AD1D-CEDCBF294215}"/>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A465BF5D-756C-476D-B852-555E219472D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8.423"/>
  <p:tag name="TIMING" val="|1.29|1.225|2.785"/>
  <p:tag name="ISPRING_SLIDE_ID_2" val="{7BC6799D-C70B-489F-9ADF-283730A67F3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552"/>
  <p:tag name="TIMING" val="|2.157"/>
  <p:tag name="ISPRING_SLIDE_ID_2" val="{9731BE21-768F-4630-8F24-01E00E0AD0B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3.316"/>
  <p:tag name="ISPRING_SLIDE_ID_2" val="{28C14CAE-F4EF-4F73-A755-946006A9B1C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CC3A19E-1826-473F-AA28-9D4C3F17AEC6}:310"/>
  <p:tag name="GENSWF_ADVANCE_TIME" val="39.072"/>
  <p:tag name="TIMING" val="|8.201|3.157|6.964|3.197|4.252|2.137"/>
  <p:tag name="ISPRING_SLIDE_ID_2" val="{E1A81A4F-EAC8-41FE-9E2C-428C90D3353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GENSWF_ADVANCE_TIME" val="34.272"/>
  <p:tag name="TIMING" val="|1.156|4.654|11.037|6.686"/>
  <p:tag name="ISPRING_SLIDE_ID_2" val="{80B93711-D590-452A-A7DA-869DE03DB47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C7E1428-C084-48C9-AEB9-DCE69DDEB3DC}:311"/>
  <p:tag name="GENSWF_ADVANCE_TIME" val="29.904"/>
  <p:tag name="TIMING" val="|10.867|2.377|5.347|3.779"/>
  <p:tag name="ISPRING_SLIDE_ID_2" val="{03496AC0-4243-49A5-9123-24BE8FB721EA}"/>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GENSWF_ADVANCE_TIME" val="13.152"/>
  <p:tag name="TIMING" val="|9.654"/>
  <p:tag name="ISPRING_SLIDE_ID_2" val="{CAD79ABF-9987-4F41-89C2-54D6A45C043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4560</TotalTime>
  <Words>781</Words>
  <Application>Microsoft Macintosh PowerPoint</Application>
  <PresentationFormat>Widescreen</PresentationFormat>
  <Paragraphs>88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Lato</vt:lpstr>
      <vt:lpstr>Rubik</vt:lpstr>
      <vt:lpstr>Rubik Medium</vt:lpstr>
      <vt:lpstr>Wingdings</vt:lpstr>
      <vt:lpstr>DHIS2 Online Academy</vt:lpstr>
      <vt:lpstr>PowerPoint Presentation</vt:lpstr>
      <vt:lpstr>PowerPoint Presentation</vt:lpstr>
      <vt:lpstr>In this video, you will see…</vt:lpstr>
      <vt:lpstr>Data quality app</vt:lpstr>
      <vt:lpstr>PowerPoint Presentation</vt:lpstr>
      <vt:lpstr>Outlier Analysis</vt:lpstr>
      <vt:lpstr>PowerPoint Presentation</vt:lpstr>
      <vt:lpstr>Follow-up analysis</vt:lpstr>
      <vt:lpstr>Follow-up analysis</vt:lpstr>
      <vt:lpstr>PowerPoint Presentation</vt:lpstr>
      <vt:lpstr>WHO Data Quality Tool</vt:lpstr>
      <vt:lpstr>WHO Data Quality Tool</vt:lpstr>
      <vt:lpstr>PowerPoint Presentation</vt:lpstr>
      <vt:lpstr>Example of internal consistency</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1.2.2 How is data quality ensured in DHIS2</dc:title>
  <dc:subject>elearning</dc:subject>
  <dc:creator>Alejandra Avila</dc:creator>
  <cp:lastModifiedBy>Simona Sekerova</cp:lastModifiedBy>
  <cp:revision>390</cp:revision>
  <cp:lastPrinted>2021-06-09T12:26:17Z</cp:lastPrinted>
  <dcterms:created xsi:type="dcterms:W3CDTF">2021-02-03T12:41:27Z</dcterms:created>
  <dcterms:modified xsi:type="dcterms:W3CDTF">2022-12-13T14:58:03Z</dcterms:modified>
</cp:coreProperties>
</file>